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8" r:id="rId4"/>
    <p:sldId id="286" r:id="rId5"/>
    <p:sldId id="287" r:id="rId6"/>
    <p:sldId id="289" r:id="rId7"/>
    <p:sldId id="332" r:id="rId8"/>
    <p:sldId id="259" r:id="rId9"/>
    <p:sldId id="260" r:id="rId10"/>
    <p:sldId id="296" r:id="rId11"/>
    <p:sldId id="297" r:id="rId12"/>
    <p:sldId id="303" r:id="rId13"/>
    <p:sldId id="304" r:id="rId14"/>
    <p:sldId id="306" r:id="rId15"/>
    <p:sldId id="305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290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  <p:sldId id="326" r:id="rId37"/>
    <p:sldId id="328" r:id="rId38"/>
    <p:sldId id="327" r:id="rId39"/>
    <p:sldId id="329" r:id="rId40"/>
    <p:sldId id="330" r:id="rId41"/>
    <p:sldId id="331" r:id="rId42"/>
    <p:sldId id="333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A3600F-D0B0-4DCC-BAD1-B3B1D627B310}" v="5" dt="2023-04-04T05:01:42.5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28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曹 博文" userId="fb93627ff61cf041" providerId="LiveId" clId="{44A3600F-D0B0-4DCC-BAD1-B3B1D627B310}"/>
    <pc:docChg chg="undo custSel modSld">
      <pc:chgData name="曹 博文" userId="fb93627ff61cf041" providerId="LiveId" clId="{44A3600F-D0B0-4DCC-BAD1-B3B1D627B310}" dt="2023-04-04T05:16:06.666" v="63" actId="1076"/>
      <pc:docMkLst>
        <pc:docMk/>
      </pc:docMkLst>
      <pc:sldChg chg="modSp mod">
        <pc:chgData name="曹 博文" userId="fb93627ff61cf041" providerId="LiveId" clId="{44A3600F-D0B0-4DCC-BAD1-B3B1D627B310}" dt="2023-04-04T05:01:48.583" v="35" actId="20577"/>
        <pc:sldMkLst>
          <pc:docMk/>
          <pc:sldMk cId="3798861132" sldId="286"/>
        </pc:sldMkLst>
        <pc:spChg chg="mod">
          <ac:chgData name="曹 博文" userId="fb93627ff61cf041" providerId="LiveId" clId="{44A3600F-D0B0-4DCC-BAD1-B3B1D627B310}" dt="2023-04-04T05:01:48.583" v="35" actId="20577"/>
          <ac:spMkLst>
            <pc:docMk/>
            <pc:sldMk cId="3798861132" sldId="286"/>
            <ac:spMk id="5" creationId="{4D2353BC-D5EE-4EE4-A5BD-4B77C3A23B09}"/>
          </ac:spMkLst>
        </pc:spChg>
      </pc:sldChg>
      <pc:sldChg chg="addSp delSp modSp mod">
        <pc:chgData name="曹 博文" userId="fb93627ff61cf041" providerId="LiveId" clId="{44A3600F-D0B0-4DCC-BAD1-B3B1D627B310}" dt="2023-04-04T05:16:06.666" v="63" actId="1076"/>
        <pc:sldMkLst>
          <pc:docMk/>
          <pc:sldMk cId="3947345977" sldId="329"/>
        </pc:sldMkLst>
        <pc:spChg chg="mod">
          <ac:chgData name="曹 博文" userId="fb93627ff61cf041" providerId="LiveId" clId="{44A3600F-D0B0-4DCC-BAD1-B3B1D627B310}" dt="2023-04-04T05:02:25.420" v="41" actId="207"/>
          <ac:spMkLst>
            <pc:docMk/>
            <pc:sldMk cId="3947345977" sldId="329"/>
            <ac:spMk id="5" creationId="{2A029380-B682-4078-985D-0AF476F10D08}"/>
          </ac:spMkLst>
        </pc:spChg>
        <pc:picChg chg="del">
          <ac:chgData name="曹 博文" userId="fb93627ff61cf041" providerId="LiveId" clId="{44A3600F-D0B0-4DCC-BAD1-B3B1D627B310}" dt="2023-04-04T05:12:29.782" v="47" actId="478"/>
          <ac:picMkLst>
            <pc:docMk/>
            <pc:sldMk cId="3947345977" sldId="329"/>
            <ac:picMk id="2" creationId="{E86D49F9-3E6B-4FF0-AC75-D0086C54BA2C}"/>
          </ac:picMkLst>
        </pc:picChg>
        <pc:picChg chg="del">
          <ac:chgData name="曹 博文" userId="fb93627ff61cf041" providerId="LiveId" clId="{44A3600F-D0B0-4DCC-BAD1-B3B1D627B310}" dt="2023-04-04T05:16:03.938" v="62" actId="478"/>
          <ac:picMkLst>
            <pc:docMk/>
            <pc:sldMk cId="3947345977" sldId="329"/>
            <ac:picMk id="7" creationId="{3B9A1621-CAA4-4439-8534-BF675BE0EC66}"/>
          </ac:picMkLst>
        </pc:picChg>
        <pc:picChg chg="add del mod">
          <ac:chgData name="曹 博文" userId="fb93627ff61cf041" providerId="LiveId" clId="{44A3600F-D0B0-4DCC-BAD1-B3B1D627B310}" dt="2023-04-04T05:12:06.704" v="45" actId="22"/>
          <ac:picMkLst>
            <pc:docMk/>
            <pc:sldMk cId="3947345977" sldId="329"/>
            <ac:picMk id="9" creationId="{80D0B7D8-8658-AC54-F69B-2F40D1596A0C}"/>
          </ac:picMkLst>
        </pc:picChg>
        <pc:picChg chg="add mod">
          <ac:chgData name="曹 博文" userId="fb93627ff61cf041" providerId="LiveId" clId="{44A3600F-D0B0-4DCC-BAD1-B3B1D627B310}" dt="2023-04-04T05:12:34.179" v="48" actId="1076"/>
          <ac:picMkLst>
            <pc:docMk/>
            <pc:sldMk cId="3947345977" sldId="329"/>
            <ac:picMk id="11" creationId="{A2A2F3B5-ECC9-6D07-75BD-767BC4246D55}"/>
          </ac:picMkLst>
        </pc:picChg>
        <pc:picChg chg="add del mod">
          <ac:chgData name="曹 博文" userId="fb93627ff61cf041" providerId="LiveId" clId="{44A3600F-D0B0-4DCC-BAD1-B3B1D627B310}" dt="2023-04-04T05:14:44.705" v="51" actId="478"/>
          <ac:picMkLst>
            <pc:docMk/>
            <pc:sldMk cId="3947345977" sldId="329"/>
            <ac:picMk id="13" creationId="{567068E4-B18A-ED87-1DF1-1656700F8A35}"/>
          </ac:picMkLst>
        </pc:picChg>
        <pc:picChg chg="add mod modCrop">
          <ac:chgData name="曹 博文" userId="fb93627ff61cf041" providerId="LiveId" clId="{44A3600F-D0B0-4DCC-BAD1-B3B1D627B310}" dt="2023-04-04T05:16:06.666" v="63" actId="1076"/>
          <ac:picMkLst>
            <pc:docMk/>
            <pc:sldMk cId="3947345977" sldId="329"/>
            <ac:picMk id="15" creationId="{D959D2A2-1EBE-3FAC-6201-09F83C59EA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2A32E5-ADC8-41C8-BD9F-0AE20DD769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9649C79-CF9E-4DEB-9294-474464D6BB5F}">
      <dgm:prSet phldrT="[文本]"/>
      <dgm:spPr/>
      <dgm:t>
        <a:bodyPr/>
        <a:lstStyle/>
        <a:p>
          <a:r>
            <a:rPr lang="en-US" altLang="zh-CN" dirty="0"/>
            <a:t>Logisim</a:t>
          </a:r>
          <a:r>
            <a:rPr lang="zh-CN" altLang="en-US" dirty="0"/>
            <a:t>使用示例（第</a:t>
          </a:r>
          <a:r>
            <a:rPr lang="en-US" altLang="zh-CN" dirty="0"/>
            <a:t>1</a:t>
          </a:r>
          <a:r>
            <a:rPr lang="zh-CN" altLang="en-US" dirty="0"/>
            <a:t>次课）</a:t>
          </a:r>
        </a:p>
      </dgm:t>
    </dgm:pt>
    <dgm:pt modelId="{CD799C4D-8725-47CC-B98A-649CBA52D516}" type="parTrans" cxnId="{F89A9C8F-1D9C-43D8-B070-C4685EB52E07}">
      <dgm:prSet/>
      <dgm:spPr/>
      <dgm:t>
        <a:bodyPr/>
        <a:lstStyle/>
        <a:p>
          <a:endParaRPr lang="zh-CN" altLang="en-US"/>
        </a:p>
      </dgm:t>
    </dgm:pt>
    <dgm:pt modelId="{336F2B49-7F9C-46F7-B906-ECEEBCCFE31B}" type="sibTrans" cxnId="{F89A9C8F-1D9C-43D8-B070-C4685EB52E07}">
      <dgm:prSet/>
      <dgm:spPr/>
      <dgm:t>
        <a:bodyPr/>
        <a:lstStyle/>
        <a:p>
          <a:endParaRPr lang="zh-CN" altLang="en-US"/>
        </a:p>
      </dgm:t>
    </dgm:pt>
    <dgm:pt modelId="{778839BA-E042-49F3-BFF2-9A11CA5D140C}">
      <dgm:prSet phldrT="[文本]"/>
      <dgm:spPr/>
      <dgm:t>
        <a:bodyPr/>
        <a:lstStyle/>
        <a:p>
          <a:r>
            <a:rPr lang="zh-CN" altLang="en-US" dirty="0"/>
            <a:t>门级电路</a:t>
          </a:r>
        </a:p>
      </dgm:t>
    </dgm:pt>
    <dgm:pt modelId="{86824ADB-9B89-49E2-8598-2A8097086E34}" type="parTrans" cxnId="{A16ADB30-37EA-4509-945B-E058FC8DE3F0}">
      <dgm:prSet/>
      <dgm:spPr/>
      <dgm:t>
        <a:bodyPr/>
        <a:lstStyle/>
        <a:p>
          <a:endParaRPr lang="zh-CN" altLang="en-US"/>
        </a:p>
      </dgm:t>
    </dgm:pt>
    <dgm:pt modelId="{CF54A506-C38E-47ED-B21E-676A24A847CA}" type="sibTrans" cxnId="{A16ADB30-37EA-4509-945B-E058FC8DE3F0}">
      <dgm:prSet/>
      <dgm:spPr/>
      <dgm:t>
        <a:bodyPr/>
        <a:lstStyle/>
        <a:p>
          <a:endParaRPr lang="zh-CN" altLang="en-US"/>
        </a:p>
      </dgm:t>
    </dgm:pt>
    <dgm:pt modelId="{95C5E381-4440-4A0D-8B77-7CDBFE9725AF}">
      <dgm:prSet phldrT="[文本]"/>
      <dgm:spPr/>
      <dgm:t>
        <a:bodyPr/>
        <a:lstStyle/>
        <a:p>
          <a:r>
            <a:rPr lang="zh-CN" altLang="en-US" dirty="0"/>
            <a:t>组合逻辑电路（第</a:t>
          </a:r>
          <a:r>
            <a:rPr lang="en-US" altLang="zh-CN" dirty="0"/>
            <a:t>2</a:t>
          </a:r>
          <a:r>
            <a:rPr lang="zh-CN" altLang="en-US" dirty="0"/>
            <a:t>次课）</a:t>
          </a:r>
        </a:p>
      </dgm:t>
    </dgm:pt>
    <dgm:pt modelId="{748E1BAB-C562-4FCB-9F22-F639CFD7AE87}" type="parTrans" cxnId="{283C7796-6F0F-4E3A-B783-FAF05F7FBBCD}">
      <dgm:prSet/>
      <dgm:spPr/>
      <dgm:t>
        <a:bodyPr/>
        <a:lstStyle/>
        <a:p>
          <a:endParaRPr lang="zh-CN" altLang="en-US"/>
        </a:p>
      </dgm:t>
    </dgm:pt>
    <dgm:pt modelId="{5FFD75AE-EBDF-4585-BE29-945C878C9CCC}" type="sibTrans" cxnId="{283C7796-6F0F-4E3A-B783-FAF05F7FBBCD}">
      <dgm:prSet/>
      <dgm:spPr/>
      <dgm:t>
        <a:bodyPr/>
        <a:lstStyle/>
        <a:p>
          <a:endParaRPr lang="zh-CN" altLang="en-US"/>
        </a:p>
      </dgm:t>
    </dgm:pt>
    <dgm:pt modelId="{22DA3D70-5926-4137-8DB1-A63B224D7D6A}">
      <dgm:prSet phldrT="[文本]"/>
      <dgm:spPr/>
      <dgm:t>
        <a:bodyPr/>
        <a:lstStyle/>
        <a:p>
          <a:r>
            <a:rPr lang="zh-CN" altLang="en-US" dirty="0"/>
            <a:t>译码器</a:t>
          </a:r>
        </a:p>
      </dgm:t>
    </dgm:pt>
    <dgm:pt modelId="{D2F18782-4A41-427A-BF53-3E4AE70D7845}" type="parTrans" cxnId="{7EB1F051-1563-4CC8-BBD3-A48B7531BD0F}">
      <dgm:prSet/>
      <dgm:spPr/>
      <dgm:t>
        <a:bodyPr/>
        <a:lstStyle/>
        <a:p>
          <a:endParaRPr lang="zh-CN" altLang="en-US"/>
        </a:p>
      </dgm:t>
    </dgm:pt>
    <dgm:pt modelId="{ED67F0CB-1E4B-45BD-BC50-95F0B6AC7000}" type="sibTrans" cxnId="{7EB1F051-1563-4CC8-BBD3-A48B7531BD0F}">
      <dgm:prSet/>
      <dgm:spPr/>
      <dgm:t>
        <a:bodyPr/>
        <a:lstStyle/>
        <a:p>
          <a:endParaRPr lang="zh-CN" altLang="en-US"/>
        </a:p>
      </dgm:t>
    </dgm:pt>
    <dgm:pt modelId="{6B4DCEAE-1015-42FE-8929-82B2B1F7E7EF}">
      <dgm:prSet phldrT="[文本]"/>
      <dgm:spPr/>
      <dgm:t>
        <a:bodyPr/>
        <a:lstStyle/>
        <a:p>
          <a:r>
            <a:rPr lang="zh-CN" altLang="en-US" dirty="0"/>
            <a:t>优先编码器</a:t>
          </a:r>
        </a:p>
      </dgm:t>
    </dgm:pt>
    <dgm:pt modelId="{BA267FF5-086A-4DE7-95A1-56F3F5515074}" type="parTrans" cxnId="{921150B0-0E02-42D3-A0D5-AF46BE807ECC}">
      <dgm:prSet/>
      <dgm:spPr/>
      <dgm:t>
        <a:bodyPr/>
        <a:lstStyle/>
        <a:p>
          <a:endParaRPr lang="zh-CN" altLang="en-US"/>
        </a:p>
      </dgm:t>
    </dgm:pt>
    <dgm:pt modelId="{7E4520BD-4FDE-46EB-8FD9-34A83DA9D6C9}" type="sibTrans" cxnId="{921150B0-0E02-42D3-A0D5-AF46BE807ECC}">
      <dgm:prSet/>
      <dgm:spPr/>
      <dgm:t>
        <a:bodyPr/>
        <a:lstStyle/>
        <a:p>
          <a:endParaRPr lang="zh-CN" altLang="en-US"/>
        </a:p>
      </dgm:t>
    </dgm:pt>
    <dgm:pt modelId="{D4B4A5AC-319D-4B99-9767-EE67499216C3}">
      <dgm:prSet phldrT="[文本]"/>
      <dgm:spPr/>
      <dgm:t>
        <a:bodyPr/>
        <a:lstStyle/>
        <a:p>
          <a:r>
            <a:rPr lang="zh-CN" altLang="en-US" dirty="0"/>
            <a:t>时序逻辑电路（第</a:t>
          </a:r>
          <a:r>
            <a:rPr lang="en-US" altLang="zh-CN" dirty="0"/>
            <a:t>3</a:t>
          </a:r>
          <a:r>
            <a:rPr lang="zh-CN" altLang="en-US" dirty="0"/>
            <a:t>次课）</a:t>
          </a:r>
        </a:p>
      </dgm:t>
    </dgm:pt>
    <dgm:pt modelId="{83A21083-DA27-47DD-A4BF-0C1C73E4F971}" type="parTrans" cxnId="{D6B0B331-C500-4C14-BFFB-1CFAFB00BEB7}">
      <dgm:prSet/>
      <dgm:spPr/>
      <dgm:t>
        <a:bodyPr/>
        <a:lstStyle/>
        <a:p>
          <a:endParaRPr lang="zh-CN" altLang="en-US"/>
        </a:p>
      </dgm:t>
    </dgm:pt>
    <dgm:pt modelId="{2FC62B09-15D7-4E1B-936C-841DEC3A7575}" type="sibTrans" cxnId="{D6B0B331-C500-4C14-BFFB-1CFAFB00BEB7}">
      <dgm:prSet/>
      <dgm:spPr/>
      <dgm:t>
        <a:bodyPr/>
        <a:lstStyle/>
        <a:p>
          <a:endParaRPr lang="zh-CN" altLang="en-US"/>
        </a:p>
      </dgm:t>
    </dgm:pt>
    <dgm:pt modelId="{F2ECCB3D-C2DF-4150-9747-ABF4EECE6B59}">
      <dgm:prSet phldrT="[文本]"/>
      <dgm:spPr/>
      <dgm:t>
        <a:bodyPr/>
        <a:lstStyle/>
        <a:p>
          <a:r>
            <a:rPr lang="zh-CN" altLang="en-US" dirty="0"/>
            <a:t>触发器</a:t>
          </a:r>
        </a:p>
      </dgm:t>
    </dgm:pt>
    <dgm:pt modelId="{E9903B28-AB3F-4080-BD17-73156797349B}" type="parTrans" cxnId="{993EDFEA-180B-4DFE-AF4E-A89D36EE7470}">
      <dgm:prSet/>
      <dgm:spPr/>
      <dgm:t>
        <a:bodyPr/>
        <a:lstStyle/>
        <a:p>
          <a:endParaRPr lang="zh-CN" altLang="en-US"/>
        </a:p>
      </dgm:t>
    </dgm:pt>
    <dgm:pt modelId="{56FE2DCA-6841-4F4C-8D2F-7C423DC48E89}" type="sibTrans" cxnId="{993EDFEA-180B-4DFE-AF4E-A89D36EE7470}">
      <dgm:prSet/>
      <dgm:spPr/>
      <dgm:t>
        <a:bodyPr/>
        <a:lstStyle/>
        <a:p>
          <a:endParaRPr lang="zh-CN" altLang="en-US"/>
        </a:p>
      </dgm:t>
    </dgm:pt>
    <dgm:pt modelId="{9BAB6946-D515-44FE-9ABC-E711399CCCDE}">
      <dgm:prSet phldrT="[文本]"/>
      <dgm:spPr/>
      <dgm:t>
        <a:bodyPr/>
        <a:lstStyle/>
        <a:p>
          <a:r>
            <a:rPr lang="zh-CN" altLang="en-US" dirty="0"/>
            <a:t>多路选择器</a:t>
          </a:r>
        </a:p>
      </dgm:t>
    </dgm:pt>
    <dgm:pt modelId="{599D34FB-C83B-4392-95E1-4E9761D74ADE}" type="parTrans" cxnId="{5F104EA8-D64A-4195-A07B-29702C8C2415}">
      <dgm:prSet/>
      <dgm:spPr/>
      <dgm:t>
        <a:bodyPr/>
        <a:lstStyle/>
        <a:p>
          <a:endParaRPr lang="zh-CN" altLang="en-US"/>
        </a:p>
      </dgm:t>
    </dgm:pt>
    <dgm:pt modelId="{FE043170-5823-4202-B00E-9D42AF09E304}" type="sibTrans" cxnId="{5F104EA8-D64A-4195-A07B-29702C8C2415}">
      <dgm:prSet/>
      <dgm:spPr/>
      <dgm:t>
        <a:bodyPr/>
        <a:lstStyle/>
        <a:p>
          <a:endParaRPr lang="zh-CN" altLang="en-US"/>
        </a:p>
      </dgm:t>
    </dgm:pt>
    <dgm:pt modelId="{399B8E27-3BF8-4368-9C53-771FA220543B}">
      <dgm:prSet phldrT="[文本]"/>
      <dgm:spPr/>
      <dgm:t>
        <a:bodyPr/>
        <a:lstStyle/>
        <a:p>
          <a:r>
            <a:rPr lang="zh-CN" altLang="en-US" dirty="0"/>
            <a:t>计数器</a:t>
          </a:r>
        </a:p>
      </dgm:t>
    </dgm:pt>
    <dgm:pt modelId="{9EEB767B-24D2-4F2D-8D1F-041586DE33B9}" type="parTrans" cxnId="{EAA03DB8-F1DB-41B3-AC9E-A897D5C8D937}">
      <dgm:prSet/>
      <dgm:spPr/>
      <dgm:t>
        <a:bodyPr/>
        <a:lstStyle/>
        <a:p>
          <a:endParaRPr lang="zh-CN" altLang="en-US"/>
        </a:p>
      </dgm:t>
    </dgm:pt>
    <dgm:pt modelId="{0455DDBB-D51B-4D46-AC6C-02349488AE7C}" type="sibTrans" cxnId="{EAA03DB8-F1DB-41B3-AC9E-A897D5C8D937}">
      <dgm:prSet/>
      <dgm:spPr/>
      <dgm:t>
        <a:bodyPr/>
        <a:lstStyle/>
        <a:p>
          <a:endParaRPr lang="zh-CN" altLang="en-US"/>
        </a:p>
      </dgm:t>
    </dgm:pt>
    <dgm:pt modelId="{85BAFF90-492F-46BB-A9CF-624B578B7B33}">
      <dgm:prSet phldrT="[文本]"/>
      <dgm:spPr/>
      <dgm:t>
        <a:bodyPr/>
        <a:lstStyle/>
        <a:p>
          <a:r>
            <a:rPr lang="zh-CN" altLang="en-US" dirty="0"/>
            <a:t>晶体管级电路</a:t>
          </a:r>
        </a:p>
      </dgm:t>
    </dgm:pt>
    <dgm:pt modelId="{FE6D268F-77CD-4DA3-A6F8-2DC3C4033F93}" type="parTrans" cxnId="{688CFCEE-55A9-4290-97DA-DD74C553DDFF}">
      <dgm:prSet/>
      <dgm:spPr/>
      <dgm:t>
        <a:bodyPr/>
        <a:lstStyle/>
        <a:p>
          <a:endParaRPr lang="zh-CN" altLang="en-US"/>
        </a:p>
      </dgm:t>
    </dgm:pt>
    <dgm:pt modelId="{6CFDBC9B-EAE8-41A9-B4F9-F6569BD210E2}" type="sibTrans" cxnId="{688CFCEE-55A9-4290-97DA-DD74C553DDFF}">
      <dgm:prSet/>
      <dgm:spPr/>
      <dgm:t>
        <a:bodyPr/>
        <a:lstStyle/>
        <a:p>
          <a:endParaRPr lang="zh-CN" altLang="en-US"/>
        </a:p>
      </dgm:t>
    </dgm:pt>
    <dgm:pt modelId="{9E2CE2BA-4968-4158-AF3A-66AD409311AD}">
      <dgm:prSet phldrT="[文本]"/>
      <dgm:spPr/>
      <dgm:t>
        <a:bodyPr/>
        <a:lstStyle/>
        <a:p>
          <a:r>
            <a:rPr lang="zh-CN" altLang="en-US" dirty="0"/>
            <a:t>多数表决器</a:t>
          </a:r>
        </a:p>
      </dgm:t>
    </dgm:pt>
    <dgm:pt modelId="{E2DA84F2-C16E-45DD-8AAA-4FA42B1BEDCE}" type="parTrans" cxnId="{121A42AD-1251-49BF-AC97-792ED5B3E6EF}">
      <dgm:prSet/>
      <dgm:spPr/>
      <dgm:t>
        <a:bodyPr/>
        <a:lstStyle/>
        <a:p>
          <a:endParaRPr lang="zh-CN" altLang="en-US"/>
        </a:p>
      </dgm:t>
    </dgm:pt>
    <dgm:pt modelId="{C430A5E1-DAEF-4297-B3EA-1A27F0095E1E}" type="sibTrans" cxnId="{121A42AD-1251-49BF-AC97-792ED5B3E6EF}">
      <dgm:prSet/>
      <dgm:spPr/>
      <dgm:t>
        <a:bodyPr/>
        <a:lstStyle/>
        <a:p>
          <a:endParaRPr lang="zh-CN" altLang="en-US"/>
        </a:p>
      </dgm:t>
    </dgm:pt>
    <dgm:pt modelId="{18A1FC27-8A38-4C1C-BF9F-D9EA9575CCDB}">
      <dgm:prSet phldrT="[文本]"/>
      <dgm:spPr/>
      <dgm:t>
        <a:bodyPr/>
        <a:lstStyle/>
        <a:p>
          <a:r>
            <a:rPr lang="zh-CN" altLang="en-US" dirty="0"/>
            <a:t>移位寄存器</a:t>
          </a:r>
        </a:p>
      </dgm:t>
    </dgm:pt>
    <dgm:pt modelId="{8971C7D0-3D39-4326-B7A8-46E916860293}" type="parTrans" cxnId="{0192F298-B70B-4AEC-AA1E-7B061A3F1B57}">
      <dgm:prSet/>
      <dgm:spPr/>
      <dgm:t>
        <a:bodyPr/>
        <a:lstStyle/>
        <a:p>
          <a:endParaRPr lang="zh-CN" altLang="en-US"/>
        </a:p>
      </dgm:t>
    </dgm:pt>
    <dgm:pt modelId="{F8C79B07-7D23-4B22-85C5-2A0F56D085F5}" type="sibTrans" cxnId="{0192F298-B70B-4AEC-AA1E-7B061A3F1B57}">
      <dgm:prSet/>
      <dgm:spPr/>
      <dgm:t>
        <a:bodyPr/>
        <a:lstStyle/>
        <a:p>
          <a:endParaRPr lang="zh-CN" altLang="en-US"/>
        </a:p>
      </dgm:t>
    </dgm:pt>
    <dgm:pt modelId="{78D992F1-DEA2-4EAE-A34F-E65ED8B9B312}" type="pres">
      <dgm:prSet presAssocID="{3C2A32E5-ADC8-41C8-BD9F-0AE20DD769B4}" presName="linear" presStyleCnt="0">
        <dgm:presLayoutVars>
          <dgm:animLvl val="lvl"/>
          <dgm:resizeHandles val="exact"/>
        </dgm:presLayoutVars>
      </dgm:prSet>
      <dgm:spPr/>
    </dgm:pt>
    <dgm:pt modelId="{D5F54624-0D98-4EEA-8104-D5FAD4127C60}" type="pres">
      <dgm:prSet presAssocID="{C9649C79-CF9E-4DEB-9294-474464D6BB5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9615A2C-F563-460F-8385-8F68197631CA}" type="pres">
      <dgm:prSet presAssocID="{C9649C79-CF9E-4DEB-9294-474464D6BB5F}" presName="childText" presStyleLbl="revTx" presStyleIdx="0" presStyleCnt="3">
        <dgm:presLayoutVars>
          <dgm:bulletEnabled val="1"/>
        </dgm:presLayoutVars>
      </dgm:prSet>
      <dgm:spPr/>
    </dgm:pt>
    <dgm:pt modelId="{49ECCE54-389F-4652-85E9-6893A7B7B21F}" type="pres">
      <dgm:prSet presAssocID="{95C5E381-4440-4A0D-8B77-7CDBFE9725A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2E5E02B-D969-4777-A88A-C8E17BCC1B8E}" type="pres">
      <dgm:prSet presAssocID="{95C5E381-4440-4A0D-8B77-7CDBFE9725AF}" presName="childText" presStyleLbl="revTx" presStyleIdx="1" presStyleCnt="3">
        <dgm:presLayoutVars>
          <dgm:bulletEnabled val="1"/>
        </dgm:presLayoutVars>
      </dgm:prSet>
      <dgm:spPr/>
    </dgm:pt>
    <dgm:pt modelId="{2C5F9963-065D-43BC-8492-A7D51DCBA315}" type="pres">
      <dgm:prSet presAssocID="{D4B4A5AC-319D-4B99-9767-EE67499216C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BFCB52B-CA02-4119-9C51-5D96921A3FE5}" type="pres">
      <dgm:prSet presAssocID="{D4B4A5AC-319D-4B99-9767-EE67499216C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BA1BC09-9B7A-4E81-BF72-8CCC255759CB}" type="presOf" srcId="{9E2CE2BA-4968-4158-AF3A-66AD409311AD}" destId="{49615A2C-F563-460F-8385-8F68197631CA}" srcOrd="0" destOrd="2" presId="urn:microsoft.com/office/officeart/2005/8/layout/vList2"/>
    <dgm:cxn modelId="{56F4F413-0DB5-4538-B10D-96567DF9119B}" type="presOf" srcId="{C9649C79-CF9E-4DEB-9294-474464D6BB5F}" destId="{D5F54624-0D98-4EEA-8104-D5FAD4127C60}" srcOrd="0" destOrd="0" presId="urn:microsoft.com/office/officeart/2005/8/layout/vList2"/>
    <dgm:cxn modelId="{63571329-277A-435C-841B-5E781BB74723}" type="presOf" srcId="{D4B4A5AC-319D-4B99-9767-EE67499216C3}" destId="{2C5F9963-065D-43BC-8492-A7D51DCBA315}" srcOrd="0" destOrd="0" presId="urn:microsoft.com/office/officeart/2005/8/layout/vList2"/>
    <dgm:cxn modelId="{9562D929-CA3E-4B76-8C24-FD469BFF6F4D}" type="presOf" srcId="{778839BA-E042-49F3-BFF2-9A11CA5D140C}" destId="{49615A2C-F563-460F-8385-8F68197631CA}" srcOrd="0" destOrd="1" presId="urn:microsoft.com/office/officeart/2005/8/layout/vList2"/>
    <dgm:cxn modelId="{A16ADB30-37EA-4509-945B-E058FC8DE3F0}" srcId="{C9649C79-CF9E-4DEB-9294-474464D6BB5F}" destId="{778839BA-E042-49F3-BFF2-9A11CA5D140C}" srcOrd="1" destOrd="0" parTransId="{86824ADB-9B89-49E2-8598-2A8097086E34}" sibTransId="{CF54A506-C38E-47ED-B21E-676A24A847CA}"/>
    <dgm:cxn modelId="{D6B0B331-C500-4C14-BFFB-1CFAFB00BEB7}" srcId="{3C2A32E5-ADC8-41C8-BD9F-0AE20DD769B4}" destId="{D4B4A5AC-319D-4B99-9767-EE67499216C3}" srcOrd="2" destOrd="0" parTransId="{83A21083-DA27-47DD-A4BF-0C1C73E4F971}" sibTransId="{2FC62B09-15D7-4E1B-936C-841DEC3A7575}"/>
    <dgm:cxn modelId="{B3F44537-3563-4112-B184-13A431DFE999}" type="presOf" srcId="{F2ECCB3D-C2DF-4150-9747-ABF4EECE6B59}" destId="{6BFCB52B-CA02-4119-9C51-5D96921A3FE5}" srcOrd="0" destOrd="0" presId="urn:microsoft.com/office/officeart/2005/8/layout/vList2"/>
    <dgm:cxn modelId="{A34F5160-3DDD-4358-AC31-21B2AD020397}" type="presOf" srcId="{6B4DCEAE-1015-42FE-8929-82B2B1F7E7EF}" destId="{E2E5E02B-D969-4777-A88A-C8E17BCC1B8E}" srcOrd="0" destOrd="1" presId="urn:microsoft.com/office/officeart/2005/8/layout/vList2"/>
    <dgm:cxn modelId="{8346A564-FD5F-4F6C-B457-3F0AF2D1C79D}" type="presOf" srcId="{85BAFF90-492F-46BB-A9CF-624B578B7B33}" destId="{49615A2C-F563-460F-8385-8F68197631CA}" srcOrd="0" destOrd="0" presId="urn:microsoft.com/office/officeart/2005/8/layout/vList2"/>
    <dgm:cxn modelId="{53852749-749B-42A0-BFFB-1BE07ABEA981}" type="presOf" srcId="{22DA3D70-5926-4137-8DB1-A63B224D7D6A}" destId="{E2E5E02B-D969-4777-A88A-C8E17BCC1B8E}" srcOrd="0" destOrd="0" presId="urn:microsoft.com/office/officeart/2005/8/layout/vList2"/>
    <dgm:cxn modelId="{7EB1F051-1563-4CC8-BBD3-A48B7531BD0F}" srcId="{95C5E381-4440-4A0D-8B77-7CDBFE9725AF}" destId="{22DA3D70-5926-4137-8DB1-A63B224D7D6A}" srcOrd="0" destOrd="0" parTransId="{D2F18782-4A41-427A-BF53-3E4AE70D7845}" sibTransId="{ED67F0CB-1E4B-45BD-BC50-95F0B6AC7000}"/>
    <dgm:cxn modelId="{B653BB59-8E7E-4CE1-9877-82C2F4CFDB83}" type="presOf" srcId="{3C2A32E5-ADC8-41C8-BD9F-0AE20DD769B4}" destId="{78D992F1-DEA2-4EAE-A34F-E65ED8B9B312}" srcOrd="0" destOrd="0" presId="urn:microsoft.com/office/officeart/2005/8/layout/vList2"/>
    <dgm:cxn modelId="{F89A9C8F-1D9C-43D8-B070-C4685EB52E07}" srcId="{3C2A32E5-ADC8-41C8-BD9F-0AE20DD769B4}" destId="{C9649C79-CF9E-4DEB-9294-474464D6BB5F}" srcOrd="0" destOrd="0" parTransId="{CD799C4D-8725-47CC-B98A-649CBA52D516}" sibTransId="{336F2B49-7F9C-46F7-B906-ECEEBCCFE31B}"/>
    <dgm:cxn modelId="{283C7796-6F0F-4E3A-B783-FAF05F7FBBCD}" srcId="{3C2A32E5-ADC8-41C8-BD9F-0AE20DD769B4}" destId="{95C5E381-4440-4A0D-8B77-7CDBFE9725AF}" srcOrd="1" destOrd="0" parTransId="{748E1BAB-C562-4FCB-9F22-F639CFD7AE87}" sibTransId="{5FFD75AE-EBDF-4585-BE29-945C878C9CCC}"/>
    <dgm:cxn modelId="{0192F298-B70B-4AEC-AA1E-7B061A3F1B57}" srcId="{D4B4A5AC-319D-4B99-9767-EE67499216C3}" destId="{18A1FC27-8A38-4C1C-BF9F-D9EA9575CCDB}" srcOrd="2" destOrd="0" parTransId="{8971C7D0-3D39-4326-B7A8-46E916860293}" sibTransId="{F8C79B07-7D23-4B22-85C5-2A0F56D085F5}"/>
    <dgm:cxn modelId="{5F104EA8-D64A-4195-A07B-29702C8C2415}" srcId="{95C5E381-4440-4A0D-8B77-7CDBFE9725AF}" destId="{9BAB6946-D515-44FE-9ABC-E711399CCCDE}" srcOrd="2" destOrd="0" parTransId="{599D34FB-C83B-4392-95E1-4E9761D74ADE}" sibTransId="{FE043170-5823-4202-B00E-9D42AF09E304}"/>
    <dgm:cxn modelId="{121A42AD-1251-49BF-AC97-792ED5B3E6EF}" srcId="{C9649C79-CF9E-4DEB-9294-474464D6BB5F}" destId="{9E2CE2BA-4968-4158-AF3A-66AD409311AD}" srcOrd="2" destOrd="0" parTransId="{E2DA84F2-C16E-45DD-8AAA-4FA42B1BEDCE}" sibTransId="{C430A5E1-DAEF-4297-B3EA-1A27F0095E1E}"/>
    <dgm:cxn modelId="{921150B0-0E02-42D3-A0D5-AF46BE807ECC}" srcId="{95C5E381-4440-4A0D-8B77-7CDBFE9725AF}" destId="{6B4DCEAE-1015-42FE-8929-82B2B1F7E7EF}" srcOrd="1" destOrd="0" parTransId="{BA267FF5-086A-4DE7-95A1-56F3F5515074}" sibTransId="{7E4520BD-4FDE-46EB-8FD9-34A83DA9D6C9}"/>
    <dgm:cxn modelId="{9CAC8EB0-3001-45DD-876B-56AC49E5B9FA}" type="presOf" srcId="{9BAB6946-D515-44FE-9ABC-E711399CCCDE}" destId="{E2E5E02B-D969-4777-A88A-C8E17BCC1B8E}" srcOrd="0" destOrd="2" presId="urn:microsoft.com/office/officeart/2005/8/layout/vList2"/>
    <dgm:cxn modelId="{EAA03DB8-F1DB-41B3-AC9E-A897D5C8D937}" srcId="{D4B4A5AC-319D-4B99-9767-EE67499216C3}" destId="{399B8E27-3BF8-4368-9C53-771FA220543B}" srcOrd="1" destOrd="0" parTransId="{9EEB767B-24D2-4F2D-8D1F-041586DE33B9}" sibTransId="{0455DDBB-D51B-4D46-AC6C-02349488AE7C}"/>
    <dgm:cxn modelId="{3925C7D2-2F74-4D3C-8A09-452E48F124B2}" type="presOf" srcId="{95C5E381-4440-4A0D-8B77-7CDBFE9725AF}" destId="{49ECCE54-389F-4652-85E9-6893A7B7B21F}" srcOrd="0" destOrd="0" presId="urn:microsoft.com/office/officeart/2005/8/layout/vList2"/>
    <dgm:cxn modelId="{1BE9B4DA-6541-4F44-ACD7-FBEF0B885823}" type="presOf" srcId="{399B8E27-3BF8-4368-9C53-771FA220543B}" destId="{6BFCB52B-CA02-4119-9C51-5D96921A3FE5}" srcOrd="0" destOrd="1" presId="urn:microsoft.com/office/officeart/2005/8/layout/vList2"/>
    <dgm:cxn modelId="{24B245E8-9DD4-4570-9F09-0B34C589CF5E}" type="presOf" srcId="{18A1FC27-8A38-4C1C-BF9F-D9EA9575CCDB}" destId="{6BFCB52B-CA02-4119-9C51-5D96921A3FE5}" srcOrd="0" destOrd="2" presId="urn:microsoft.com/office/officeart/2005/8/layout/vList2"/>
    <dgm:cxn modelId="{993EDFEA-180B-4DFE-AF4E-A89D36EE7470}" srcId="{D4B4A5AC-319D-4B99-9767-EE67499216C3}" destId="{F2ECCB3D-C2DF-4150-9747-ABF4EECE6B59}" srcOrd="0" destOrd="0" parTransId="{E9903B28-AB3F-4080-BD17-73156797349B}" sibTransId="{56FE2DCA-6841-4F4C-8D2F-7C423DC48E89}"/>
    <dgm:cxn modelId="{688CFCEE-55A9-4290-97DA-DD74C553DDFF}" srcId="{C9649C79-CF9E-4DEB-9294-474464D6BB5F}" destId="{85BAFF90-492F-46BB-A9CF-624B578B7B33}" srcOrd="0" destOrd="0" parTransId="{FE6D268F-77CD-4DA3-A6F8-2DC3C4033F93}" sibTransId="{6CFDBC9B-EAE8-41A9-B4F9-F6569BD210E2}"/>
    <dgm:cxn modelId="{4090F67D-2844-4C17-9D33-A4BDC85CEA5D}" type="presParOf" srcId="{78D992F1-DEA2-4EAE-A34F-E65ED8B9B312}" destId="{D5F54624-0D98-4EEA-8104-D5FAD4127C60}" srcOrd="0" destOrd="0" presId="urn:microsoft.com/office/officeart/2005/8/layout/vList2"/>
    <dgm:cxn modelId="{22975D36-C617-4D5C-A331-D475F2065DB5}" type="presParOf" srcId="{78D992F1-DEA2-4EAE-A34F-E65ED8B9B312}" destId="{49615A2C-F563-460F-8385-8F68197631CA}" srcOrd="1" destOrd="0" presId="urn:microsoft.com/office/officeart/2005/8/layout/vList2"/>
    <dgm:cxn modelId="{968F623C-F998-4099-B90D-A9D637004467}" type="presParOf" srcId="{78D992F1-DEA2-4EAE-A34F-E65ED8B9B312}" destId="{49ECCE54-389F-4652-85E9-6893A7B7B21F}" srcOrd="2" destOrd="0" presId="urn:microsoft.com/office/officeart/2005/8/layout/vList2"/>
    <dgm:cxn modelId="{4A6F12BE-56FB-48D9-8882-354E7C74D964}" type="presParOf" srcId="{78D992F1-DEA2-4EAE-A34F-E65ED8B9B312}" destId="{E2E5E02B-D969-4777-A88A-C8E17BCC1B8E}" srcOrd="3" destOrd="0" presId="urn:microsoft.com/office/officeart/2005/8/layout/vList2"/>
    <dgm:cxn modelId="{564CF19D-C74B-4A0F-8320-D52E49183C8D}" type="presParOf" srcId="{78D992F1-DEA2-4EAE-A34F-E65ED8B9B312}" destId="{2C5F9963-065D-43BC-8492-A7D51DCBA315}" srcOrd="4" destOrd="0" presId="urn:microsoft.com/office/officeart/2005/8/layout/vList2"/>
    <dgm:cxn modelId="{8C5E1135-2A35-4DB0-B5B1-CC53BC47E337}" type="presParOf" srcId="{78D992F1-DEA2-4EAE-A34F-E65ED8B9B312}" destId="{6BFCB52B-CA02-4119-9C51-5D96921A3FE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2A32E5-ADC8-41C8-BD9F-0AE20DD769B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9649C79-CF9E-4DEB-9294-474464D6BB5F}">
      <dgm:prSet phldrT="[文本]"/>
      <dgm:spPr/>
      <dgm:t>
        <a:bodyPr/>
        <a:lstStyle/>
        <a:p>
          <a:r>
            <a:rPr lang="zh-CN" altLang="en-US" dirty="0"/>
            <a:t>运算部件（第</a:t>
          </a:r>
          <a:r>
            <a:rPr lang="en-US" altLang="zh-CN" dirty="0"/>
            <a:t>4</a:t>
          </a:r>
          <a:r>
            <a:rPr lang="zh-CN" altLang="en-US" dirty="0"/>
            <a:t>次课）</a:t>
          </a:r>
        </a:p>
      </dgm:t>
    </dgm:pt>
    <dgm:pt modelId="{CD799C4D-8725-47CC-B98A-649CBA52D516}" type="parTrans" cxnId="{F89A9C8F-1D9C-43D8-B070-C4685EB52E07}">
      <dgm:prSet/>
      <dgm:spPr/>
      <dgm:t>
        <a:bodyPr/>
        <a:lstStyle/>
        <a:p>
          <a:endParaRPr lang="zh-CN" altLang="en-US"/>
        </a:p>
      </dgm:t>
    </dgm:pt>
    <dgm:pt modelId="{336F2B49-7F9C-46F7-B906-ECEEBCCFE31B}" type="sibTrans" cxnId="{F89A9C8F-1D9C-43D8-B070-C4685EB52E07}">
      <dgm:prSet/>
      <dgm:spPr/>
      <dgm:t>
        <a:bodyPr/>
        <a:lstStyle/>
        <a:p>
          <a:endParaRPr lang="zh-CN" altLang="en-US"/>
        </a:p>
      </dgm:t>
    </dgm:pt>
    <dgm:pt modelId="{778839BA-E042-49F3-BFF2-9A11CA5D140C}">
      <dgm:prSet phldrT="[文本]"/>
      <dgm:spPr/>
      <dgm:t>
        <a:bodyPr/>
        <a:lstStyle/>
        <a:p>
          <a:r>
            <a:rPr lang="zh-CN" altLang="en-US" dirty="0"/>
            <a:t>带标志位加法器</a:t>
          </a:r>
        </a:p>
      </dgm:t>
    </dgm:pt>
    <dgm:pt modelId="{86824ADB-9B89-49E2-8598-2A8097086E34}" type="parTrans" cxnId="{A16ADB30-37EA-4509-945B-E058FC8DE3F0}">
      <dgm:prSet/>
      <dgm:spPr/>
      <dgm:t>
        <a:bodyPr/>
        <a:lstStyle/>
        <a:p>
          <a:endParaRPr lang="zh-CN" altLang="en-US"/>
        </a:p>
      </dgm:t>
    </dgm:pt>
    <dgm:pt modelId="{CF54A506-C38E-47ED-B21E-676A24A847CA}" type="sibTrans" cxnId="{A16ADB30-37EA-4509-945B-E058FC8DE3F0}">
      <dgm:prSet/>
      <dgm:spPr/>
      <dgm:t>
        <a:bodyPr/>
        <a:lstStyle/>
        <a:p>
          <a:endParaRPr lang="zh-CN" altLang="en-US"/>
        </a:p>
      </dgm:t>
    </dgm:pt>
    <dgm:pt modelId="{95C5E381-4440-4A0D-8B77-7CDBFE9725AF}">
      <dgm:prSet phldrT="[文本]"/>
      <dgm:spPr/>
      <dgm:t>
        <a:bodyPr/>
        <a:lstStyle/>
        <a:p>
          <a:r>
            <a:rPr lang="zh-CN" altLang="en-US" dirty="0"/>
            <a:t>指令系统（第</a:t>
          </a:r>
          <a:r>
            <a:rPr lang="en-US" altLang="zh-CN" dirty="0"/>
            <a:t>5</a:t>
          </a:r>
          <a:r>
            <a:rPr lang="zh-CN" altLang="en-US" dirty="0"/>
            <a:t>次课）</a:t>
          </a:r>
        </a:p>
      </dgm:t>
    </dgm:pt>
    <dgm:pt modelId="{748E1BAB-C562-4FCB-9F22-F639CFD7AE87}" type="parTrans" cxnId="{283C7796-6F0F-4E3A-B783-FAF05F7FBBCD}">
      <dgm:prSet/>
      <dgm:spPr/>
      <dgm:t>
        <a:bodyPr/>
        <a:lstStyle/>
        <a:p>
          <a:endParaRPr lang="zh-CN" altLang="en-US"/>
        </a:p>
      </dgm:t>
    </dgm:pt>
    <dgm:pt modelId="{5FFD75AE-EBDF-4585-BE29-945C878C9CCC}" type="sibTrans" cxnId="{283C7796-6F0F-4E3A-B783-FAF05F7FBBCD}">
      <dgm:prSet/>
      <dgm:spPr/>
      <dgm:t>
        <a:bodyPr/>
        <a:lstStyle/>
        <a:p>
          <a:endParaRPr lang="zh-CN" altLang="en-US"/>
        </a:p>
      </dgm:t>
    </dgm:pt>
    <dgm:pt modelId="{22DA3D70-5926-4137-8DB1-A63B224D7D6A}">
      <dgm:prSet phldrT="[文本]"/>
      <dgm:spPr/>
      <dgm:t>
        <a:bodyPr/>
        <a:lstStyle/>
        <a:p>
          <a:r>
            <a:rPr lang="zh-CN" altLang="en-US" dirty="0"/>
            <a:t>随机访问存储</a:t>
          </a:r>
        </a:p>
      </dgm:t>
    </dgm:pt>
    <dgm:pt modelId="{D2F18782-4A41-427A-BF53-3E4AE70D7845}" type="parTrans" cxnId="{7EB1F051-1563-4CC8-BBD3-A48B7531BD0F}">
      <dgm:prSet/>
      <dgm:spPr/>
      <dgm:t>
        <a:bodyPr/>
        <a:lstStyle/>
        <a:p>
          <a:endParaRPr lang="zh-CN" altLang="en-US"/>
        </a:p>
      </dgm:t>
    </dgm:pt>
    <dgm:pt modelId="{ED67F0CB-1E4B-45BD-BC50-95F0B6AC7000}" type="sibTrans" cxnId="{7EB1F051-1563-4CC8-BBD3-A48B7531BD0F}">
      <dgm:prSet/>
      <dgm:spPr/>
      <dgm:t>
        <a:bodyPr/>
        <a:lstStyle/>
        <a:p>
          <a:endParaRPr lang="zh-CN" altLang="en-US"/>
        </a:p>
      </dgm:t>
    </dgm:pt>
    <dgm:pt modelId="{6B4DCEAE-1015-42FE-8929-82B2B1F7E7EF}">
      <dgm:prSet phldrT="[文本]"/>
      <dgm:spPr/>
      <dgm:t>
        <a:bodyPr/>
        <a:lstStyle/>
        <a:p>
          <a:r>
            <a:rPr lang="zh-CN" altLang="en-US" dirty="0"/>
            <a:t>指令寄存器</a:t>
          </a:r>
        </a:p>
      </dgm:t>
    </dgm:pt>
    <dgm:pt modelId="{BA267FF5-086A-4DE7-95A1-56F3F5515074}" type="parTrans" cxnId="{921150B0-0E02-42D3-A0D5-AF46BE807ECC}">
      <dgm:prSet/>
      <dgm:spPr/>
      <dgm:t>
        <a:bodyPr/>
        <a:lstStyle/>
        <a:p>
          <a:endParaRPr lang="zh-CN" altLang="en-US"/>
        </a:p>
      </dgm:t>
    </dgm:pt>
    <dgm:pt modelId="{7E4520BD-4FDE-46EB-8FD9-34A83DA9D6C9}" type="sibTrans" cxnId="{921150B0-0E02-42D3-A0D5-AF46BE807ECC}">
      <dgm:prSet/>
      <dgm:spPr/>
      <dgm:t>
        <a:bodyPr/>
        <a:lstStyle/>
        <a:p>
          <a:endParaRPr lang="zh-CN" altLang="en-US"/>
        </a:p>
      </dgm:t>
    </dgm:pt>
    <dgm:pt modelId="{D4B4A5AC-319D-4B99-9767-EE67499216C3}">
      <dgm:prSet phldrT="[文本]"/>
      <dgm:spPr/>
      <dgm:t>
        <a:bodyPr/>
        <a:lstStyle/>
        <a:p>
          <a:r>
            <a:rPr lang="zh-CN" altLang="en-US" dirty="0"/>
            <a:t>中央处理器（第</a:t>
          </a:r>
          <a:r>
            <a:rPr lang="en-US" altLang="zh-CN" dirty="0"/>
            <a:t>6</a:t>
          </a:r>
          <a:r>
            <a:rPr lang="zh-CN" altLang="en-US" dirty="0"/>
            <a:t>次课）</a:t>
          </a:r>
        </a:p>
      </dgm:t>
    </dgm:pt>
    <dgm:pt modelId="{83A21083-DA27-47DD-A4BF-0C1C73E4F971}" type="parTrans" cxnId="{D6B0B331-C500-4C14-BFFB-1CFAFB00BEB7}">
      <dgm:prSet/>
      <dgm:spPr/>
      <dgm:t>
        <a:bodyPr/>
        <a:lstStyle/>
        <a:p>
          <a:endParaRPr lang="zh-CN" altLang="en-US"/>
        </a:p>
      </dgm:t>
    </dgm:pt>
    <dgm:pt modelId="{2FC62B09-15D7-4E1B-936C-841DEC3A7575}" type="sibTrans" cxnId="{D6B0B331-C500-4C14-BFFB-1CFAFB00BEB7}">
      <dgm:prSet/>
      <dgm:spPr/>
      <dgm:t>
        <a:bodyPr/>
        <a:lstStyle/>
        <a:p>
          <a:endParaRPr lang="zh-CN" altLang="en-US"/>
        </a:p>
      </dgm:t>
    </dgm:pt>
    <dgm:pt modelId="{F2ECCB3D-C2DF-4150-9747-ABF4EECE6B59}">
      <dgm:prSet phldrT="[文本]"/>
      <dgm:spPr/>
      <dgm:t>
        <a:bodyPr/>
        <a:lstStyle/>
        <a:p>
          <a:r>
            <a:rPr lang="zh-CN" altLang="en-US" dirty="0"/>
            <a:t>指令译码器</a:t>
          </a:r>
        </a:p>
      </dgm:t>
    </dgm:pt>
    <dgm:pt modelId="{E9903B28-AB3F-4080-BD17-73156797349B}" type="parTrans" cxnId="{993EDFEA-180B-4DFE-AF4E-A89D36EE7470}">
      <dgm:prSet/>
      <dgm:spPr/>
      <dgm:t>
        <a:bodyPr/>
        <a:lstStyle/>
        <a:p>
          <a:endParaRPr lang="zh-CN" altLang="en-US"/>
        </a:p>
      </dgm:t>
    </dgm:pt>
    <dgm:pt modelId="{56FE2DCA-6841-4F4C-8D2F-7C423DC48E89}" type="sibTrans" cxnId="{993EDFEA-180B-4DFE-AF4E-A89D36EE7470}">
      <dgm:prSet/>
      <dgm:spPr/>
      <dgm:t>
        <a:bodyPr/>
        <a:lstStyle/>
        <a:p>
          <a:endParaRPr lang="zh-CN" altLang="en-US"/>
        </a:p>
      </dgm:t>
    </dgm:pt>
    <dgm:pt modelId="{9BAB6946-D515-44FE-9ABC-E711399CCCDE}">
      <dgm:prSet phldrT="[文本]"/>
      <dgm:spPr/>
      <dgm:t>
        <a:bodyPr/>
        <a:lstStyle/>
        <a:p>
          <a:r>
            <a:rPr lang="zh-CN" altLang="en-US" dirty="0"/>
            <a:t>立即数扩展器</a:t>
          </a:r>
        </a:p>
      </dgm:t>
    </dgm:pt>
    <dgm:pt modelId="{599D34FB-C83B-4392-95E1-4E9761D74ADE}" type="parTrans" cxnId="{5F104EA8-D64A-4195-A07B-29702C8C2415}">
      <dgm:prSet/>
      <dgm:spPr/>
      <dgm:t>
        <a:bodyPr/>
        <a:lstStyle/>
        <a:p>
          <a:endParaRPr lang="zh-CN" altLang="en-US"/>
        </a:p>
      </dgm:t>
    </dgm:pt>
    <dgm:pt modelId="{FE043170-5823-4202-B00E-9D42AF09E304}" type="sibTrans" cxnId="{5F104EA8-D64A-4195-A07B-29702C8C2415}">
      <dgm:prSet/>
      <dgm:spPr/>
      <dgm:t>
        <a:bodyPr/>
        <a:lstStyle/>
        <a:p>
          <a:endParaRPr lang="zh-CN" altLang="en-US"/>
        </a:p>
      </dgm:t>
    </dgm:pt>
    <dgm:pt modelId="{399B8E27-3BF8-4368-9C53-771FA220543B}">
      <dgm:prSet phldrT="[文本]"/>
      <dgm:spPr/>
      <dgm:t>
        <a:bodyPr/>
        <a:lstStyle/>
        <a:p>
          <a:r>
            <a:rPr lang="zh-CN" altLang="en-US" dirty="0"/>
            <a:t>单周期数据通路</a:t>
          </a:r>
        </a:p>
      </dgm:t>
    </dgm:pt>
    <dgm:pt modelId="{9EEB767B-24D2-4F2D-8D1F-041586DE33B9}" type="parTrans" cxnId="{EAA03DB8-F1DB-41B3-AC9E-A897D5C8D937}">
      <dgm:prSet/>
      <dgm:spPr/>
      <dgm:t>
        <a:bodyPr/>
        <a:lstStyle/>
        <a:p>
          <a:endParaRPr lang="zh-CN" altLang="en-US"/>
        </a:p>
      </dgm:t>
    </dgm:pt>
    <dgm:pt modelId="{0455DDBB-D51B-4D46-AC6C-02349488AE7C}" type="sibTrans" cxnId="{EAA03DB8-F1DB-41B3-AC9E-A897D5C8D937}">
      <dgm:prSet/>
      <dgm:spPr/>
      <dgm:t>
        <a:bodyPr/>
        <a:lstStyle/>
        <a:p>
          <a:endParaRPr lang="zh-CN" altLang="en-US"/>
        </a:p>
      </dgm:t>
    </dgm:pt>
    <dgm:pt modelId="{85BAFF90-492F-46BB-A9CF-624B578B7B33}">
      <dgm:prSet phldrT="[文本]"/>
      <dgm:spPr/>
      <dgm:t>
        <a:bodyPr/>
        <a:lstStyle/>
        <a:p>
          <a:r>
            <a:rPr lang="zh-CN" altLang="en-US" dirty="0"/>
            <a:t>串行进位加法器</a:t>
          </a:r>
        </a:p>
      </dgm:t>
    </dgm:pt>
    <dgm:pt modelId="{FE6D268F-77CD-4DA3-A6F8-2DC3C4033F93}" type="parTrans" cxnId="{688CFCEE-55A9-4290-97DA-DD74C553DDFF}">
      <dgm:prSet/>
      <dgm:spPr/>
      <dgm:t>
        <a:bodyPr/>
        <a:lstStyle/>
        <a:p>
          <a:endParaRPr lang="zh-CN" altLang="en-US"/>
        </a:p>
      </dgm:t>
    </dgm:pt>
    <dgm:pt modelId="{6CFDBC9B-EAE8-41A9-B4F9-F6569BD210E2}" type="sibTrans" cxnId="{688CFCEE-55A9-4290-97DA-DD74C553DDFF}">
      <dgm:prSet/>
      <dgm:spPr/>
      <dgm:t>
        <a:bodyPr/>
        <a:lstStyle/>
        <a:p>
          <a:endParaRPr lang="zh-CN" altLang="en-US"/>
        </a:p>
      </dgm:t>
    </dgm:pt>
    <dgm:pt modelId="{9E2CE2BA-4968-4158-AF3A-66AD409311AD}">
      <dgm:prSet phldrT="[文本]"/>
      <dgm:spPr/>
      <dgm:t>
        <a:bodyPr/>
        <a:lstStyle/>
        <a:p>
          <a:r>
            <a:rPr lang="zh-CN" altLang="en-US" dirty="0"/>
            <a:t>算术逻辑部件</a:t>
          </a:r>
        </a:p>
      </dgm:t>
    </dgm:pt>
    <dgm:pt modelId="{E2DA84F2-C16E-45DD-8AAA-4FA42B1BEDCE}" type="parTrans" cxnId="{121A42AD-1251-49BF-AC97-792ED5B3E6EF}">
      <dgm:prSet/>
      <dgm:spPr/>
      <dgm:t>
        <a:bodyPr/>
        <a:lstStyle/>
        <a:p>
          <a:endParaRPr lang="zh-CN" altLang="en-US"/>
        </a:p>
      </dgm:t>
    </dgm:pt>
    <dgm:pt modelId="{C430A5E1-DAEF-4297-B3EA-1A27F0095E1E}" type="sibTrans" cxnId="{121A42AD-1251-49BF-AC97-792ED5B3E6EF}">
      <dgm:prSet/>
      <dgm:spPr/>
      <dgm:t>
        <a:bodyPr/>
        <a:lstStyle/>
        <a:p>
          <a:endParaRPr lang="zh-CN" altLang="en-US"/>
        </a:p>
      </dgm:t>
    </dgm:pt>
    <dgm:pt modelId="{18A1FC27-8A38-4C1C-BF9F-D9EA9575CCDB}">
      <dgm:prSet phldrT="[文本]"/>
      <dgm:spPr/>
      <dgm:t>
        <a:bodyPr/>
        <a:lstStyle/>
        <a:p>
          <a:r>
            <a:rPr lang="zh-CN" altLang="en-US" dirty="0"/>
            <a:t>单周期</a:t>
          </a:r>
          <a:r>
            <a:rPr lang="en-US" altLang="zh-CN" dirty="0"/>
            <a:t>CPU</a:t>
          </a:r>
          <a:endParaRPr lang="zh-CN" altLang="en-US" dirty="0"/>
        </a:p>
      </dgm:t>
    </dgm:pt>
    <dgm:pt modelId="{8971C7D0-3D39-4326-B7A8-46E916860293}" type="parTrans" cxnId="{0192F298-B70B-4AEC-AA1E-7B061A3F1B57}">
      <dgm:prSet/>
      <dgm:spPr/>
      <dgm:t>
        <a:bodyPr/>
        <a:lstStyle/>
        <a:p>
          <a:endParaRPr lang="zh-CN" altLang="en-US"/>
        </a:p>
      </dgm:t>
    </dgm:pt>
    <dgm:pt modelId="{F8C79B07-7D23-4B22-85C5-2A0F56D085F5}" type="sibTrans" cxnId="{0192F298-B70B-4AEC-AA1E-7B061A3F1B57}">
      <dgm:prSet/>
      <dgm:spPr/>
      <dgm:t>
        <a:bodyPr/>
        <a:lstStyle/>
        <a:p>
          <a:endParaRPr lang="zh-CN" altLang="en-US"/>
        </a:p>
      </dgm:t>
    </dgm:pt>
    <dgm:pt modelId="{78D992F1-DEA2-4EAE-A34F-E65ED8B9B312}" type="pres">
      <dgm:prSet presAssocID="{3C2A32E5-ADC8-41C8-BD9F-0AE20DD769B4}" presName="linear" presStyleCnt="0">
        <dgm:presLayoutVars>
          <dgm:animLvl val="lvl"/>
          <dgm:resizeHandles val="exact"/>
        </dgm:presLayoutVars>
      </dgm:prSet>
      <dgm:spPr/>
    </dgm:pt>
    <dgm:pt modelId="{D5F54624-0D98-4EEA-8104-D5FAD4127C60}" type="pres">
      <dgm:prSet presAssocID="{C9649C79-CF9E-4DEB-9294-474464D6BB5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9615A2C-F563-460F-8385-8F68197631CA}" type="pres">
      <dgm:prSet presAssocID="{C9649C79-CF9E-4DEB-9294-474464D6BB5F}" presName="childText" presStyleLbl="revTx" presStyleIdx="0" presStyleCnt="3">
        <dgm:presLayoutVars>
          <dgm:bulletEnabled val="1"/>
        </dgm:presLayoutVars>
      </dgm:prSet>
      <dgm:spPr/>
    </dgm:pt>
    <dgm:pt modelId="{49ECCE54-389F-4652-85E9-6893A7B7B21F}" type="pres">
      <dgm:prSet presAssocID="{95C5E381-4440-4A0D-8B77-7CDBFE9725A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2E5E02B-D969-4777-A88A-C8E17BCC1B8E}" type="pres">
      <dgm:prSet presAssocID="{95C5E381-4440-4A0D-8B77-7CDBFE9725AF}" presName="childText" presStyleLbl="revTx" presStyleIdx="1" presStyleCnt="3">
        <dgm:presLayoutVars>
          <dgm:bulletEnabled val="1"/>
        </dgm:presLayoutVars>
      </dgm:prSet>
      <dgm:spPr/>
    </dgm:pt>
    <dgm:pt modelId="{2C5F9963-065D-43BC-8492-A7D51DCBA315}" type="pres">
      <dgm:prSet presAssocID="{D4B4A5AC-319D-4B99-9767-EE67499216C3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BFCB52B-CA02-4119-9C51-5D96921A3FE5}" type="pres">
      <dgm:prSet presAssocID="{D4B4A5AC-319D-4B99-9767-EE67499216C3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BA1BC09-9B7A-4E81-BF72-8CCC255759CB}" type="presOf" srcId="{9E2CE2BA-4968-4158-AF3A-66AD409311AD}" destId="{49615A2C-F563-460F-8385-8F68197631CA}" srcOrd="0" destOrd="2" presId="urn:microsoft.com/office/officeart/2005/8/layout/vList2"/>
    <dgm:cxn modelId="{56F4F413-0DB5-4538-B10D-96567DF9119B}" type="presOf" srcId="{C9649C79-CF9E-4DEB-9294-474464D6BB5F}" destId="{D5F54624-0D98-4EEA-8104-D5FAD4127C60}" srcOrd="0" destOrd="0" presId="urn:microsoft.com/office/officeart/2005/8/layout/vList2"/>
    <dgm:cxn modelId="{63571329-277A-435C-841B-5E781BB74723}" type="presOf" srcId="{D4B4A5AC-319D-4B99-9767-EE67499216C3}" destId="{2C5F9963-065D-43BC-8492-A7D51DCBA315}" srcOrd="0" destOrd="0" presId="urn:microsoft.com/office/officeart/2005/8/layout/vList2"/>
    <dgm:cxn modelId="{9562D929-CA3E-4B76-8C24-FD469BFF6F4D}" type="presOf" srcId="{778839BA-E042-49F3-BFF2-9A11CA5D140C}" destId="{49615A2C-F563-460F-8385-8F68197631CA}" srcOrd="0" destOrd="1" presId="urn:microsoft.com/office/officeart/2005/8/layout/vList2"/>
    <dgm:cxn modelId="{A16ADB30-37EA-4509-945B-E058FC8DE3F0}" srcId="{C9649C79-CF9E-4DEB-9294-474464D6BB5F}" destId="{778839BA-E042-49F3-BFF2-9A11CA5D140C}" srcOrd="1" destOrd="0" parTransId="{86824ADB-9B89-49E2-8598-2A8097086E34}" sibTransId="{CF54A506-C38E-47ED-B21E-676A24A847CA}"/>
    <dgm:cxn modelId="{D6B0B331-C500-4C14-BFFB-1CFAFB00BEB7}" srcId="{3C2A32E5-ADC8-41C8-BD9F-0AE20DD769B4}" destId="{D4B4A5AC-319D-4B99-9767-EE67499216C3}" srcOrd="2" destOrd="0" parTransId="{83A21083-DA27-47DD-A4BF-0C1C73E4F971}" sibTransId="{2FC62B09-15D7-4E1B-936C-841DEC3A7575}"/>
    <dgm:cxn modelId="{B3F44537-3563-4112-B184-13A431DFE999}" type="presOf" srcId="{F2ECCB3D-C2DF-4150-9747-ABF4EECE6B59}" destId="{6BFCB52B-CA02-4119-9C51-5D96921A3FE5}" srcOrd="0" destOrd="0" presId="urn:microsoft.com/office/officeart/2005/8/layout/vList2"/>
    <dgm:cxn modelId="{A34F5160-3DDD-4358-AC31-21B2AD020397}" type="presOf" srcId="{6B4DCEAE-1015-42FE-8929-82B2B1F7E7EF}" destId="{E2E5E02B-D969-4777-A88A-C8E17BCC1B8E}" srcOrd="0" destOrd="1" presId="urn:microsoft.com/office/officeart/2005/8/layout/vList2"/>
    <dgm:cxn modelId="{8346A564-FD5F-4F6C-B457-3F0AF2D1C79D}" type="presOf" srcId="{85BAFF90-492F-46BB-A9CF-624B578B7B33}" destId="{49615A2C-F563-460F-8385-8F68197631CA}" srcOrd="0" destOrd="0" presId="urn:microsoft.com/office/officeart/2005/8/layout/vList2"/>
    <dgm:cxn modelId="{53852749-749B-42A0-BFFB-1BE07ABEA981}" type="presOf" srcId="{22DA3D70-5926-4137-8DB1-A63B224D7D6A}" destId="{E2E5E02B-D969-4777-A88A-C8E17BCC1B8E}" srcOrd="0" destOrd="0" presId="urn:microsoft.com/office/officeart/2005/8/layout/vList2"/>
    <dgm:cxn modelId="{7EB1F051-1563-4CC8-BBD3-A48B7531BD0F}" srcId="{95C5E381-4440-4A0D-8B77-7CDBFE9725AF}" destId="{22DA3D70-5926-4137-8DB1-A63B224D7D6A}" srcOrd="0" destOrd="0" parTransId="{D2F18782-4A41-427A-BF53-3E4AE70D7845}" sibTransId="{ED67F0CB-1E4B-45BD-BC50-95F0B6AC7000}"/>
    <dgm:cxn modelId="{B653BB59-8E7E-4CE1-9877-82C2F4CFDB83}" type="presOf" srcId="{3C2A32E5-ADC8-41C8-BD9F-0AE20DD769B4}" destId="{78D992F1-DEA2-4EAE-A34F-E65ED8B9B312}" srcOrd="0" destOrd="0" presId="urn:microsoft.com/office/officeart/2005/8/layout/vList2"/>
    <dgm:cxn modelId="{F89A9C8F-1D9C-43D8-B070-C4685EB52E07}" srcId="{3C2A32E5-ADC8-41C8-BD9F-0AE20DD769B4}" destId="{C9649C79-CF9E-4DEB-9294-474464D6BB5F}" srcOrd="0" destOrd="0" parTransId="{CD799C4D-8725-47CC-B98A-649CBA52D516}" sibTransId="{336F2B49-7F9C-46F7-B906-ECEEBCCFE31B}"/>
    <dgm:cxn modelId="{283C7796-6F0F-4E3A-B783-FAF05F7FBBCD}" srcId="{3C2A32E5-ADC8-41C8-BD9F-0AE20DD769B4}" destId="{95C5E381-4440-4A0D-8B77-7CDBFE9725AF}" srcOrd="1" destOrd="0" parTransId="{748E1BAB-C562-4FCB-9F22-F639CFD7AE87}" sibTransId="{5FFD75AE-EBDF-4585-BE29-945C878C9CCC}"/>
    <dgm:cxn modelId="{0192F298-B70B-4AEC-AA1E-7B061A3F1B57}" srcId="{D4B4A5AC-319D-4B99-9767-EE67499216C3}" destId="{18A1FC27-8A38-4C1C-BF9F-D9EA9575CCDB}" srcOrd="2" destOrd="0" parTransId="{8971C7D0-3D39-4326-B7A8-46E916860293}" sibTransId="{F8C79B07-7D23-4B22-85C5-2A0F56D085F5}"/>
    <dgm:cxn modelId="{5F104EA8-D64A-4195-A07B-29702C8C2415}" srcId="{95C5E381-4440-4A0D-8B77-7CDBFE9725AF}" destId="{9BAB6946-D515-44FE-9ABC-E711399CCCDE}" srcOrd="2" destOrd="0" parTransId="{599D34FB-C83B-4392-95E1-4E9761D74ADE}" sibTransId="{FE043170-5823-4202-B00E-9D42AF09E304}"/>
    <dgm:cxn modelId="{121A42AD-1251-49BF-AC97-792ED5B3E6EF}" srcId="{C9649C79-CF9E-4DEB-9294-474464D6BB5F}" destId="{9E2CE2BA-4968-4158-AF3A-66AD409311AD}" srcOrd="2" destOrd="0" parTransId="{E2DA84F2-C16E-45DD-8AAA-4FA42B1BEDCE}" sibTransId="{C430A5E1-DAEF-4297-B3EA-1A27F0095E1E}"/>
    <dgm:cxn modelId="{921150B0-0E02-42D3-A0D5-AF46BE807ECC}" srcId="{95C5E381-4440-4A0D-8B77-7CDBFE9725AF}" destId="{6B4DCEAE-1015-42FE-8929-82B2B1F7E7EF}" srcOrd="1" destOrd="0" parTransId="{BA267FF5-086A-4DE7-95A1-56F3F5515074}" sibTransId="{7E4520BD-4FDE-46EB-8FD9-34A83DA9D6C9}"/>
    <dgm:cxn modelId="{9CAC8EB0-3001-45DD-876B-56AC49E5B9FA}" type="presOf" srcId="{9BAB6946-D515-44FE-9ABC-E711399CCCDE}" destId="{E2E5E02B-D969-4777-A88A-C8E17BCC1B8E}" srcOrd="0" destOrd="2" presId="urn:microsoft.com/office/officeart/2005/8/layout/vList2"/>
    <dgm:cxn modelId="{EAA03DB8-F1DB-41B3-AC9E-A897D5C8D937}" srcId="{D4B4A5AC-319D-4B99-9767-EE67499216C3}" destId="{399B8E27-3BF8-4368-9C53-771FA220543B}" srcOrd="1" destOrd="0" parTransId="{9EEB767B-24D2-4F2D-8D1F-041586DE33B9}" sibTransId="{0455DDBB-D51B-4D46-AC6C-02349488AE7C}"/>
    <dgm:cxn modelId="{3925C7D2-2F74-4D3C-8A09-452E48F124B2}" type="presOf" srcId="{95C5E381-4440-4A0D-8B77-7CDBFE9725AF}" destId="{49ECCE54-389F-4652-85E9-6893A7B7B21F}" srcOrd="0" destOrd="0" presId="urn:microsoft.com/office/officeart/2005/8/layout/vList2"/>
    <dgm:cxn modelId="{1BE9B4DA-6541-4F44-ACD7-FBEF0B885823}" type="presOf" srcId="{399B8E27-3BF8-4368-9C53-771FA220543B}" destId="{6BFCB52B-CA02-4119-9C51-5D96921A3FE5}" srcOrd="0" destOrd="1" presId="urn:microsoft.com/office/officeart/2005/8/layout/vList2"/>
    <dgm:cxn modelId="{24B245E8-9DD4-4570-9F09-0B34C589CF5E}" type="presOf" srcId="{18A1FC27-8A38-4C1C-BF9F-D9EA9575CCDB}" destId="{6BFCB52B-CA02-4119-9C51-5D96921A3FE5}" srcOrd="0" destOrd="2" presId="urn:microsoft.com/office/officeart/2005/8/layout/vList2"/>
    <dgm:cxn modelId="{993EDFEA-180B-4DFE-AF4E-A89D36EE7470}" srcId="{D4B4A5AC-319D-4B99-9767-EE67499216C3}" destId="{F2ECCB3D-C2DF-4150-9747-ABF4EECE6B59}" srcOrd="0" destOrd="0" parTransId="{E9903B28-AB3F-4080-BD17-73156797349B}" sibTransId="{56FE2DCA-6841-4F4C-8D2F-7C423DC48E89}"/>
    <dgm:cxn modelId="{688CFCEE-55A9-4290-97DA-DD74C553DDFF}" srcId="{C9649C79-CF9E-4DEB-9294-474464D6BB5F}" destId="{85BAFF90-492F-46BB-A9CF-624B578B7B33}" srcOrd="0" destOrd="0" parTransId="{FE6D268F-77CD-4DA3-A6F8-2DC3C4033F93}" sibTransId="{6CFDBC9B-EAE8-41A9-B4F9-F6569BD210E2}"/>
    <dgm:cxn modelId="{4090F67D-2844-4C17-9D33-A4BDC85CEA5D}" type="presParOf" srcId="{78D992F1-DEA2-4EAE-A34F-E65ED8B9B312}" destId="{D5F54624-0D98-4EEA-8104-D5FAD4127C60}" srcOrd="0" destOrd="0" presId="urn:microsoft.com/office/officeart/2005/8/layout/vList2"/>
    <dgm:cxn modelId="{22975D36-C617-4D5C-A331-D475F2065DB5}" type="presParOf" srcId="{78D992F1-DEA2-4EAE-A34F-E65ED8B9B312}" destId="{49615A2C-F563-460F-8385-8F68197631CA}" srcOrd="1" destOrd="0" presId="urn:microsoft.com/office/officeart/2005/8/layout/vList2"/>
    <dgm:cxn modelId="{968F623C-F998-4099-B90D-A9D637004467}" type="presParOf" srcId="{78D992F1-DEA2-4EAE-A34F-E65ED8B9B312}" destId="{49ECCE54-389F-4652-85E9-6893A7B7B21F}" srcOrd="2" destOrd="0" presId="urn:microsoft.com/office/officeart/2005/8/layout/vList2"/>
    <dgm:cxn modelId="{4A6F12BE-56FB-48D9-8882-354E7C74D964}" type="presParOf" srcId="{78D992F1-DEA2-4EAE-A34F-E65ED8B9B312}" destId="{E2E5E02B-D969-4777-A88A-C8E17BCC1B8E}" srcOrd="3" destOrd="0" presId="urn:microsoft.com/office/officeart/2005/8/layout/vList2"/>
    <dgm:cxn modelId="{564CF19D-C74B-4A0F-8320-D52E49183C8D}" type="presParOf" srcId="{78D992F1-DEA2-4EAE-A34F-E65ED8B9B312}" destId="{2C5F9963-065D-43BC-8492-A7D51DCBA315}" srcOrd="4" destOrd="0" presId="urn:microsoft.com/office/officeart/2005/8/layout/vList2"/>
    <dgm:cxn modelId="{8C5E1135-2A35-4DB0-B5B1-CC53BC47E337}" type="presParOf" srcId="{78D992F1-DEA2-4EAE-A34F-E65ED8B9B312}" destId="{6BFCB52B-CA02-4119-9C51-5D96921A3FE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54624-0D98-4EEA-8104-D5FAD4127C60}">
      <dsp:nvSpPr>
        <dsp:cNvPr id="0" name=""/>
        <dsp:cNvSpPr/>
      </dsp:nvSpPr>
      <dsp:spPr>
        <a:xfrm>
          <a:off x="0" y="15652"/>
          <a:ext cx="3069048" cy="394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Logisim</a:t>
          </a:r>
          <a:r>
            <a:rPr lang="zh-CN" altLang="en-US" sz="1500" kern="1200" dirty="0"/>
            <a:t>使用示例（第</a:t>
          </a:r>
          <a:r>
            <a:rPr lang="en-US" altLang="zh-CN" sz="1500" kern="1200" dirty="0"/>
            <a:t>1</a:t>
          </a:r>
          <a:r>
            <a:rPr lang="zh-CN" altLang="en-US" sz="1500" kern="1200" dirty="0"/>
            <a:t>次课）</a:t>
          </a:r>
        </a:p>
      </dsp:txBody>
      <dsp:txXfrm>
        <a:off x="19276" y="34928"/>
        <a:ext cx="3030496" cy="356323"/>
      </dsp:txXfrm>
    </dsp:sp>
    <dsp:sp modelId="{49615A2C-F563-460F-8385-8F68197631CA}">
      <dsp:nvSpPr>
        <dsp:cNvPr id="0" name=""/>
        <dsp:cNvSpPr/>
      </dsp:nvSpPr>
      <dsp:spPr>
        <a:xfrm>
          <a:off x="0" y="410527"/>
          <a:ext cx="3069048" cy="698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4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kern="1200" dirty="0"/>
            <a:t>晶体管级电路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kern="1200" dirty="0"/>
            <a:t>门级电路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kern="1200" dirty="0"/>
            <a:t>多数表决器</a:t>
          </a:r>
        </a:p>
      </dsp:txBody>
      <dsp:txXfrm>
        <a:off x="0" y="410527"/>
        <a:ext cx="3069048" cy="698625"/>
      </dsp:txXfrm>
    </dsp:sp>
    <dsp:sp modelId="{49ECCE54-389F-4652-85E9-6893A7B7B21F}">
      <dsp:nvSpPr>
        <dsp:cNvPr id="0" name=""/>
        <dsp:cNvSpPr/>
      </dsp:nvSpPr>
      <dsp:spPr>
        <a:xfrm>
          <a:off x="0" y="1109152"/>
          <a:ext cx="3069048" cy="394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组合逻辑电路（第</a:t>
          </a:r>
          <a:r>
            <a:rPr lang="en-US" altLang="zh-CN" sz="1500" kern="1200" dirty="0"/>
            <a:t>2</a:t>
          </a:r>
          <a:r>
            <a:rPr lang="zh-CN" altLang="en-US" sz="1500" kern="1200" dirty="0"/>
            <a:t>次课）</a:t>
          </a:r>
        </a:p>
      </dsp:txBody>
      <dsp:txXfrm>
        <a:off x="19276" y="1128428"/>
        <a:ext cx="3030496" cy="356323"/>
      </dsp:txXfrm>
    </dsp:sp>
    <dsp:sp modelId="{E2E5E02B-D969-4777-A88A-C8E17BCC1B8E}">
      <dsp:nvSpPr>
        <dsp:cNvPr id="0" name=""/>
        <dsp:cNvSpPr/>
      </dsp:nvSpPr>
      <dsp:spPr>
        <a:xfrm>
          <a:off x="0" y="1504027"/>
          <a:ext cx="3069048" cy="698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4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kern="1200" dirty="0"/>
            <a:t>译码器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kern="1200" dirty="0"/>
            <a:t>优先编码器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kern="1200" dirty="0"/>
            <a:t>多路选择器</a:t>
          </a:r>
        </a:p>
      </dsp:txBody>
      <dsp:txXfrm>
        <a:off x="0" y="1504027"/>
        <a:ext cx="3069048" cy="698625"/>
      </dsp:txXfrm>
    </dsp:sp>
    <dsp:sp modelId="{2C5F9963-065D-43BC-8492-A7D51DCBA315}">
      <dsp:nvSpPr>
        <dsp:cNvPr id="0" name=""/>
        <dsp:cNvSpPr/>
      </dsp:nvSpPr>
      <dsp:spPr>
        <a:xfrm>
          <a:off x="0" y="2202652"/>
          <a:ext cx="3069048" cy="394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时序逻辑电路（第</a:t>
          </a:r>
          <a:r>
            <a:rPr lang="en-US" altLang="zh-CN" sz="1500" kern="1200" dirty="0"/>
            <a:t>3</a:t>
          </a:r>
          <a:r>
            <a:rPr lang="zh-CN" altLang="en-US" sz="1500" kern="1200" dirty="0"/>
            <a:t>次课）</a:t>
          </a:r>
        </a:p>
      </dsp:txBody>
      <dsp:txXfrm>
        <a:off x="19276" y="2221928"/>
        <a:ext cx="3030496" cy="356323"/>
      </dsp:txXfrm>
    </dsp:sp>
    <dsp:sp modelId="{6BFCB52B-CA02-4119-9C51-5D96921A3FE5}">
      <dsp:nvSpPr>
        <dsp:cNvPr id="0" name=""/>
        <dsp:cNvSpPr/>
      </dsp:nvSpPr>
      <dsp:spPr>
        <a:xfrm>
          <a:off x="0" y="2597527"/>
          <a:ext cx="3069048" cy="698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42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kern="1200" dirty="0"/>
            <a:t>触发器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kern="1200" dirty="0"/>
            <a:t>计数器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kern="1200" dirty="0"/>
            <a:t>移位寄存器</a:t>
          </a:r>
        </a:p>
      </dsp:txBody>
      <dsp:txXfrm>
        <a:off x="0" y="2597527"/>
        <a:ext cx="3069048" cy="6986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54624-0D98-4EEA-8104-D5FAD4127C60}">
      <dsp:nvSpPr>
        <dsp:cNvPr id="0" name=""/>
        <dsp:cNvSpPr/>
      </dsp:nvSpPr>
      <dsp:spPr>
        <a:xfrm>
          <a:off x="0" y="15652"/>
          <a:ext cx="3262343" cy="394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运算部件（第</a:t>
          </a:r>
          <a:r>
            <a:rPr lang="en-US" altLang="zh-CN" sz="1500" kern="1200" dirty="0"/>
            <a:t>4</a:t>
          </a:r>
          <a:r>
            <a:rPr lang="zh-CN" altLang="en-US" sz="1500" kern="1200" dirty="0"/>
            <a:t>次课）</a:t>
          </a:r>
        </a:p>
      </dsp:txBody>
      <dsp:txXfrm>
        <a:off x="19276" y="34928"/>
        <a:ext cx="3223791" cy="356323"/>
      </dsp:txXfrm>
    </dsp:sp>
    <dsp:sp modelId="{49615A2C-F563-460F-8385-8F68197631CA}">
      <dsp:nvSpPr>
        <dsp:cNvPr id="0" name=""/>
        <dsp:cNvSpPr/>
      </dsp:nvSpPr>
      <dsp:spPr>
        <a:xfrm>
          <a:off x="0" y="410527"/>
          <a:ext cx="3262343" cy="698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79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kern="1200" dirty="0"/>
            <a:t>串行进位加法器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kern="1200" dirty="0"/>
            <a:t>带标志位加法器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kern="1200" dirty="0"/>
            <a:t>算术逻辑部件</a:t>
          </a:r>
        </a:p>
      </dsp:txBody>
      <dsp:txXfrm>
        <a:off x="0" y="410527"/>
        <a:ext cx="3262343" cy="698625"/>
      </dsp:txXfrm>
    </dsp:sp>
    <dsp:sp modelId="{49ECCE54-389F-4652-85E9-6893A7B7B21F}">
      <dsp:nvSpPr>
        <dsp:cNvPr id="0" name=""/>
        <dsp:cNvSpPr/>
      </dsp:nvSpPr>
      <dsp:spPr>
        <a:xfrm>
          <a:off x="0" y="1109152"/>
          <a:ext cx="3262343" cy="394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指令系统（第</a:t>
          </a:r>
          <a:r>
            <a:rPr lang="en-US" altLang="zh-CN" sz="1500" kern="1200" dirty="0"/>
            <a:t>5</a:t>
          </a:r>
          <a:r>
            <a:rPr lang="zh-CN" altLang="en-US" sz="1500" kern="1200" dirty="0"/>
            <a:t>次课）</a:t>
          </a:r>
        </a:p>
      </dsp:txBody>
      <dsp:txXfrm>
        <a:off x="19276" y="1128428"/>
        <a:ext cx="3223791" cy="356323"/>
      </dsp:txXfrm>
    </dsp:sp>
    <dsp:sp modelId="{E2E5E02B-D969-4777-A88A-C8E17BCC1B8E}">
      <dsp:nvSpPr>
        <dsp:cNvPr id="0" name=""/>
        <dsp:cNvSpPr/>
      </dsp:nvSpPr>
      <dsp:spPr>
        <a:xfrm>
          <a:off x="0" y="1504027"/>
          <a:ext cx="3262343" cy="698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79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kern="1200" dirty="0"/>
            <a:t>随机访问存储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kern="1200" dirty="0"/>
            <a:t>指令寄存器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kern="1200" dirty="0"/>
            <a:t>立即数扩展器</a:t>
          </a:r>
        </a:p>
      </dsp:txBody>
      <dsp:txXfrm>
        <a:off x="0" y="1504027"/>
        <a:ext cx="3262343" cy="698625"/>
      </dsp:txXfrm>
    </dsp:sp>
    <dsp:sp modelId="{2C5F9963-065D-43BC-8492-A7D51DCBA315}">
      <dsp:nvSpPr>
        <dsp:cNvPr id="0" name=""/>
        <dsp:cNvSpPr/>
      </dsp:nvSpPr>
      <dsp:spPr>
        <a:xfrm>
          <a:off x="0" y="2202652"/>
          <a:ext cx="3262343" cy="3948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中央处理器（第</a:t>
          </a:r>
          <a:r>
            <a:rPr lang="en-US" altLang="zh-CN" sz="1500" kern="1200" dirty="0"/>
            <a:t>6</a:t>
          </a:r>
          <a:r>
            <a:rPr lang="zh-CN" altLang="en-US" sz="1500" kern="1200" dirty="0"/>
            <a:t>次课）</a:t>
          </a:r>
        </a:p>
      </dsp:txBody>
      <dsp:txXfrm>
        <a:off x="19276" y="2221928"/>
        <a:ext cx="3223791" cy="356323"/>
      </dsp:txXfrm>
    </dsp:sp>
    <dsp:sp modelId="{6BFCB52B-CA02-4119-9C51-5D96921A3FE5}">
      <dsp:nvSpPr>
        <dsp:cNvPr id="0" name=""/>
        <dsp:cNvSpPr/>
      </dsp:nvSpPr>
      <dsp:spPr>
        <a:xfrm>
          <a:off x="0" y="2597527"/>
          <a:ext cx="3262343" cy="698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79" tIns="19050" rIns="106680" bIns="1905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kern="1200" dirty="0"/>
            <a:t>指令译码器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kern="1200" dirty="0"/>
            <a:t>单周期数据通路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1200" kern="1200" dirty="0"/>
            <a:t>单周期</a:t>
          </a:r>
          <a:r>
            <a:rPr lang="en-US" altLang="zh-CN" sz="1200" kern="1200" dirty="0"/>
            <a:t>CPU</a:t>
          </a:r>
          <a:endParaRPr lang="zh-CN" altLang="en-US" sz="1200" kern="1200" dirty="0"/>
        </a:p>
      </dsp:txBody>
      <dsp:txXfrm>
        <a:off x="0" y="2597527"/>
        <a:ext cx="3262343" cy="698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34C09-99DC-485A-B4E7-486F865786EE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FA9A0-99C3-4C63-880E-CA2264ABA3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025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8FA9A0-99C3-4C63-880E-CA2264ABA3F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90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44EC7-F071-4661-83D8-35A5004E4F65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6276-9C00-4C6A-A265-CB9D62031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48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44EC7-F071-4661-83D8-35A5004E4F65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6276-9C00-4C6A-A265-CB9D62031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608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44EC7-F071-4661-83D8-35A5004E4F65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6276-9C00-4C6A-A265-CB9D62031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79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44EC7-F071-4661-83D8-35A5004E4F65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6276-9C00-4C6A-A265-CB9D62031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039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44EC7-F071-4661-83D8-35A5004E4F65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6276-9C00-4C6A-A265-CB9D62031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767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44EC7-F071-4661-83D8-35A5004E4F65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6276-9C00-4C6A-A265-CB9D62031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526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44EC7-F071-4661-83D8-35A5004E4F65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6276-9C00-4C6A-A265-CB9D62031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7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44EC7-F071-4661-83D8-35A5004E4F65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6276-9C00-4C6A-A265-CB9D62031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05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44EC7-F071-4661-83D8-35A5004E4F65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6276-9C00-4C6A-A265-CB9D62031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220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44EC7-F071-4661-83D8-35A5004E4F65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6276-9C00-4C6A-A265-CB9D62031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370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44EC7-F071-4661-83D8-35A5004E4F65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96276-9C00-4C6A-A265-CB9D62031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920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44EC7-F071-4661-83D8-35A5004E4F65}" type="datetimeFigureOut">
              <a:rPr lang="zh-CN" altLang="en-US" smtClean="0"/>
              <a:t>2023/4/4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96276-9C00-4C6A-A265-CB9D620319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744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hyperlink" Target="https://www.educoder.ne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coder.net&#65292;&#35838;&#22530;&#21517;&#31216;&#65306;&#25968;&#23383;&#30005;&#36335;&#22522;&#30784;&#23454;&#39564;-2021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E6C2C-B309-4AF6-8F7E-CBC49ABC62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实验课及</a:t>
            </a:r>
            <a:r>
              <a:rPr lang="en-US" altLang="zh-CN" dirty="0"/>
              <a:t>Logisim</a:t>
            </a:r>
            <a:r>
              <a:rPr lang="zh-CN" altLang="en-US" dirty="0"/>
              <a:t>介绍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869B38-34E6-497B-ADEB-A6C4E0C8A0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513006"/>
            <a:ext cx="6858000" cy="973394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毛云龙</a:t>
            </a:r>
            <a:endParaRPr lang="en-US" altLang="zh-CN" sz="1800" dirty="0"/>
          </a:p>
          <a:p>
            <a:r>
              <a:rPr lang="en-US" altLang="zh-CN" sz="1800" dirty="0"/>
              <a:t>maoyl@nju.edu.cn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FD4796-8616-4BC0-89DD-EA2C420B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11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82AC3A-1904-460C-97D9-2F1A4D1DD09F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C435D3-75F5-4D44-8C42-8FC44992FF3F}"/>
              </a:ext>
            </a:extLst>
          </p:cNvPr>
          <p:cNvSpPr/>
          <p:nvPr/>
        </p:nvSpPr>
        <p:spPr>
          <a:xfrm>
            <a:off x="3793285" y="787309"/>
            <a:ext cx="17983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快捷工具栏</a:t>
            </a:r>
          </a:p>
        </p:txBody>
      </p:sp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571F9FAF-380C-40D7-91C4-D3B7615A6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8" y="1281426"/>
            <a:ext cx="5492298" cy="774846"/>
          </a:xfr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88F2E86-73CD-4EFC-97C8-B20F990C2A64}"/>
              </a:ext>
            </a:extLst>
          </p:cNvPr>
          <p:cNvSpPr txBox="1"/>
          <p:nvPr/>
        </p:nvSpPr>
        <p:spPr>
          <a:xfrm>
            <a:off x="383458" y="2150279"/>
            <a:ext cx="8465574" cy="2958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1.Poke tool</a:t>
            </a:r>
            <a:r>
              <a:rPr lang="zh-CN" altLang="en-US" dirty="0"/>
              <a:t>（   ）点戳工具：选中点戳工具，进入仿真状态，可动态改变工作区中部件某个输入端引脚的赋值。用鼠标点击输入端，它的输入值就会在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之间切换。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2.Edit tool (     )</a:t>
            </a:r>
            <a:r>
              <a:rPr lang="zh-CN" altLang="en-US" dirty="0"/>
              <a:t>编辑工具：选中编辑工具后，进入编辑状态，可对工作区选中的部件进行拖曳、删除、修改属性等操作。当光标停在某个部件端口时，一个绿色的小圆圈将围绕该端口，此时按住鼠标左键，就可以进行器件间的连线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3.Text tool</a:t>
            </a:r>
            <a:r>
              <a:rPr lang="zh-CN" altLang="en-US" dirty="0"/>
              <a:t>（  ）文本工具：在电路中添加标识符或注释文字。如：在器件的输入输出端或器件边沿添加文字描述。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536F87D-7385-4C4D-9670-E80E1CB22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846" y="2309037"/>
            <a:ext cx="198394" cy="2334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AFC2DE6-97BC-40AD-84D2-E37C47E4CD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32" y="3105601"/>
            <a:ext cx="271612" cy="27840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8074503-A346-44F7-B783-8306D44281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21" y="4392799"/>
            <a:ext cx="177223" cy="19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42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82AC3A-1904-460C-97D9-2F1A4D1DD09F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C435D3-75F5-4D44-8C42-8FC44992FF3F}"/>
              </a:ext>
            </a:extLst>
          </p:cNvPr>
          <p:cNvSpPr/>
          <p:nvPr/>
        </p:nvSpPr>
        <p:spPr>
          <a:xfrm>
            <a:off x="3793285" y="656238"/>
            <a:ext cx="2353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</a:t>
            </a:r>
            <a:r>
              <a:rPr lang="zh-CN" altLang="en-US" sz="2000" b="1" dirty="0"/>
              <a:t>导航窗口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8F2E86-73CD-4EFC-97C8-B20F990C2A64}"/>
              </a:ext>
            </a:extLst>
          </p:cNvPr>
          <p:cNvSpPr txBox="1"/>
          <p:nvPr/>
        </p:nvSpPr>
        <p:spPr>
          <a:xfrm>
            <a:off x="2902483" y="1286888"/>
            <a:ext cx="5981945" cy="4620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导航窗口提供</a:t>
            </a:r>
            <a:r>
              <a:rPr lang="en-US" altLang="zh-CN" dirty="0"/>
              <a:t>Logisim</a:t>
            </a:r>
            <a:r>
              <a:rPr lang="zh-CN" altLang="en-US" dirty="0"/>
              <a:t>所有的基本组件，用户可以将选中的组件拖曳都工作区中，并在属性窗口中定义其属性。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Wiring</a:t>
            </a:r>
            <a:r>
              <a:rPr lang="zh-CN" altLang="en-US" dirty="0"/>
              <a:t>线路库：与线路直接相关的组件。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Gates</a:t>
            </a:r>
            <a:r>
              <a:rPr lang="zh-CN" altLang="en-US" dirty="0"/>
              <a:t>逻辑门库：完成简单逻辑功能组件。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TTL</a:t>
            </a:r>
            <a:r>
              <a:rPr lang="zh-CN" altLang="en-US" dirty="0"/>
              <a:t>库：</a:t>
            </a:r>
            <a:r>
              <a:rPr lang="en-US" altLang="zh-CN" dirty="0"/>
              <a:t>74</a:t>
            </a:r>
            <a:r>
              <a:rPr lang="zh-CN" altLang="en-US" dirty="0"/>
              <a:t>系列中小规模集成电路。</a:t>
            </a:r>
          </a:p>
          <a:p>
            <a:pPr>
              <a:lnSpc>
                <a:spcPct val="150000"/>
              </a:lnSpc>
            </a:pPr>
            <a:r>
              <a:rPr lang="en-US" altLang="zh-CN" dirty="0" err="1"/>
              <a:t>Plexers</a:t>
            </a:r>
            <a:r>
              <a:rPr lang="zh-CN" altLang="en-US" dirty="0"/>
              <a:t>器件：更复杂的组合器件，如多路复用器和解码器。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Arithmetic</a:t>
            </a:r>
            <a:r>
              <a:rPr lang="zh-CN" altLang="en-US" dirty="0"/>
              <a:t>算术：具有算术运算功能部件。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Memory</a:t>
            </a:r>
            <a:r>
              <a:rPr lang="zh-CN" altLang="en-US" dirty="0"/>
              <a:t>存储器：具有存储数据的器件，如触发器、寄存器和</a:t>
            </a:r>
            <a:r>
              <a:rPr lang="en-US" altLang="zh-CN" dirty="0"/>
              <a:t>RAM</a:t>
            </a:r>
            <a:r>
              <a:rPr lang="zh-CN" altLang="en-US" dirty="0"/>
              <a:t>等。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I/O</a:t>
            </a:r>
            <a:r>
              <a:rPr lang="zh-CN" altLang="en-US" dirty="0"/>
              <a:t>输入输出：用于人机交互的组件。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Base</a:t>
            </a:r>
            <a:r>
              <a:rPr lang="zh-CN" altLang="en-US" dirty="0"/>
              <a:t>基础工具库：系统中不可或缺的工具。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2694F1F-0BE9-4CFB-BFDB-421C67D20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8" y="1286888"/>
            <a:ext cx="2377646" cy="5243014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5E8262AA-C27C-4950-AB47-EA0FF9705036}"/>
              </a:ext>
            </a:extLst>
          </p:cNvPr>
          <p:cNvSpPr/>
          <p:nvPr/>
        </p:nvSpPr>
        <p:spPr>
          <a:xfrm>
            <a:off x="322146" y="2507226"/>
            <a:ext cx="2438958" cy="208247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18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82AC3A-1904-460C-97D9-2F1A4D1DD09F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C435D3-75F5-4D44-8C42-8FC44992FF3F}"/>
              </a:ext>
            </a:extLst>
          </p:cNvPr>
          <p:cNvSpPr/>
          <p:nvPr/>
        </p:nvSpPr>
        <p:spPr>
          <a:xfrm>
            <a:off x="3793285" y="656238"/>
            <a:ext cx="2353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</a:t>
            </a:r>
            <a:r>
              <a:rPr lang="zh-CN" altLang="en-US" sz="2000" b="1" dirty="0"/>
              <a:t>属性窗口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8F2E86-73CD-4EFC-97C8-B20F990C2A64}"/>
              </a:ext>
            </a:extLst>
          </p:cNvPr>
          <p:cNvSpPr txBox="1"/>
          <p:nvPr/>
        </p:nvSpPr>
        <p:spPr>
          <a:xfrm>
            <a:off x="2902483" y="1286888"/>
            <a:ext cx="5981945" cy="4620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属性窗口配置组件的功能和外观。属性表左侧用来显示属性名称，右侧显示属性值，可用鼠标点击修改。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不同的组件的属性表不相同。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很多组件有公共的属性：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朝向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数据位宽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尺寸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输入端口数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输出值范围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标识符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标识符字体、颜色等</a:t>
            </a:r>
          </a:p>
        </p:txBody>
      </p:sp>
      <p:pic>
        <p:nvPicPr>
          <p:cNvPr id="13" name="内容占位符 5">
            <a:extLst>
              <a:ext uri="{FF2B5EF4-FFF2-40B4-BE49-F238E27FC236}">
                <a16:creationId xmlns:a16="http://schemas.microsoft.com/office/drawing/2014/main" id="{EAB8E306-4CDC-4D53-B11A-2990962F40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8" y="1286888"/>
            <a:ext cx="2160240" cy="5094287"/>
          </a:xfr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8958B67-D31C-4A79-B3D9-BA92499452AA}"/>
              </a:ext>
            </a:extLst>
          </p:cNvPr>
          <p:cNvSpPr/>
          <p:nvPr/>
        </p:nvSpPr>
        <p:spPr>
          <a:xfrm>
            <a:off x="151064" y="4164945"/>
            <a:ext cx="2438958" cy="208247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767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82AC3A-1904-460C-97D9-2F1A4D1DD09F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C435D3-75F5-4D44-8C42-8FC44992FF3F}"/>
              </a:ext>
            </a:extLst>
          </p:cNvPr>
          <p:cNvSpPr/>
          <p:nvPr/>
        </p:nvSpPr>
        <p:spPr>
          <a:xfrm>
            <a:off x="3793285" y="656238"/>
            <a:ext cx="2353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</a:t>
            </a:r>
            <a:r>
              <a:rPr lang="zh-CN" altLang="en-US" sz="2000" b="1" dirty="0"/>
              <a:t>线路库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8F2E86-73CD-4EFC-97C8-B20F990C2A64}"/>
              </a:ext>
            </a:extLst>
          </p:cNvPr>
          <p:cNvSpPr txBox="1"/>
          <p:nvPr/>
        </p:nvSpPr>
        <p:spPr>
          <a:xfrm>
            <a:off x="3114858" y="1286888"/>
            <a:ext cx="5817096" cy="4712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Wiring</a:t>
            </a:r>
            <a:r>
              <a:rPr lang="zh-CN" altLang="en-US" dirty="0"/>
              <a:t>线路库包含与线路相关的基本组件，由属性表定义功能。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Splitter</a:t>
            </a:r>
            <a:r>
              <a:rPr lang="zh-CN" altLang="en-US" sz="1600" dirty="0"/>
              <a:t>分线器：将多位线路进行拆分或将多个线路进行合并。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Pin</a:t>
            </a:r>
            <a:r>
              <a:rPr lang="zh-CN" altLang="en-US" sz="1600" dirty="0"/>
              <a:t>引脚：电路的输入或输出引脚。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Probe</a:t>
            </a:r>
            <a:r>
              <a:rPr lang="zh-CN" altLang="en-US" sz="1600" dirty="0"/>
              <a:t>探针：监控电路中指定位置的具体值，类似输出引脚，连接线条灰色，用于线路调试。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Tunnel</a:t>
            </a:r>
            <a:r>
              <a:rPr lang="zh-CN" altLang="en-US" sz="1600" dirty="0"/>
              <a:t>隧道：类似于多层印刷电路板的过孔，可以将没有线路相连的两个或多个点逻辑连通，通过相同的标识符相连。有助于电路设计整洁美观。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Pull Resistor</a:t>
            </a:r>
            <a:r>
              <a:rPr lang="zh-CN" altLang="en-US" sz="1600" dirty="0"/>
              <a:t>上</a:t>
            </a:r>
            <a:r>
              <a:rPr lang="en-US" altLang="zh-CN" sz="1600" dirty="0"/>
              <a:t>/</a:t>
            </a:r>
            <a:r>
              <a:rPr lang="zh-CN" altLang="en-US" sz="1600" dirty="0"/>
              <a:t>下拉电阻：用于处理连接点的不确定值（浮动值）。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2" name="内容占位符 5">
            <a:extLst>
              <a:ext uri="{FF2B5EF4-FFF2-40B4-BE49-F238E27FC236}">
                <a16:creationId xmlns:a16="http://schemas.microsoft.com/office/drawing/2014/main" id="{13445C57-30D6-45FB-908F-BF6DF7CF2F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8" y="1286888"/>
            <a:ext cx="2566219" cy="4671460"/>
          </a:xfrm>
        </p:spPr>
      </p:pic>
    </p:spTree>
    <p:extLst>
      <p:ext uri="{BB962C8B-B14F-4D97-AF65-F5344CB8AC3E}">
        <p14:creationId xmlns:p14="http://schemas.microsoft.com/office/powerpoint/2010/main" val="1298271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82AC3A-1904-460C-97D9-2F1A4D1DD09F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C435D3-75F5-4D44-8C42-8FC44992FF3F}"/>
              </a:ext>
            </a:extLst>
          </p:cNvPr>
          <p:cNvSpPr/>
          <p:nvPr/>
        </p:nvSpPr>
        <p:spPr>
          <a:xfrm>
            <a:off x="3793285" y="656238"/>
            <a:ext cx="2353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</a:t>
            </a:r>
            <a:r>
              <a:rPr lang="zh-CN" altLang="en-US" sz="2000" b="1" dirty="0"/>
              <a:t>线路库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8F2E86-73CD-4EFC-97C8-B20F990C2A64}"/>
              </a:ext>
            </a:extLst>
          </p:cNvPr>
          <p:cNvSpPr txBox="1"/>
          <p:nvPr/>
        </p:nvSpPr>
        <p:spPr>
          <a:xfrm>
            <a:off x="3114858" y="1286888"/>
            <a:ext cx="5817096" cy="4712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Wiring</a:t>
            </a:r>
            <a:r>
              <a:rPr lang="zh-CN" altLang="en-US" dirty="0"/>
              <a:t>线路库包含与线路相关的基本组件，由属性表定义功能。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Clock</a:t>
            </a:r>
            <a:r>
              <a:rPr lang="zh-CN" altLang="en-US" sz="1600" dirty="0"/>
              <a:t>时钟：时钟信号源，以固定频率输出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Programmable Generator</a:t>
            </a:r>
            <a:r>
              <a:rPr lang="zh-CN" altLang="en-US" sz="1600" dirty="0"/>
              <a:t>：可编程信号发生器，</a:t>
            </a:r>
            <a:r>
              <a:rPr lang="en-US" altLang="zh-CN" sz="1600" dirty="0"/>
              <a:t>4</a:t>
            </a:r>
            <a:r>
              <a:rPr lang="zh-CN" altLang="en-US" sz="1600" dirty="0"/>
              <a:t>个输出状态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Constant</a:t>
            </a:r>
            <a:r>
              <a:rPr lang="zh-CN" altLang="en-US" sz="1600" dirty="0"/>
              <a:t>常量：数值属性固定的值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Power</a:t>
            </a:r>
            <a:r>
              <a:rPr lang="zh-CN" altLang="en-US" sz="1600" dirty="0"/>
              <a:t>电源：特殊的常量，值为</a:t>
            </a:r>
            <a:r>
              <a:rPr lang="en-US" altLang="zh-CN" sz="1600" dirty="0"/>
              <a:t>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Ground</a:t>
            </a:r>
            <a:r>
              <a:rPr lang="zh-CN" altLang="en-US" sz="1600" dirty="0"/>
              <a:t>接地：特殊的常量，值为</a:t>
            </a:r>
            <a:r>
              <a:rPr lang="en-US" altLang="zh-CN" sz="1600" dirty="0"/>
              <a:t>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Transistor</a:t>
            </a:r>
            <a:r>
              <a:rPr lang="zh-CN" altLang="en-US" sz="1600" dirty="0"/>
              <a:t>晶体管：有</a:t>
            </a:r>
            <a:r>
              <a:rPr lang="en-US" altLang="zh-CN" sz="1600" dirty="0"/>
              <a:t>PMOS</a:t>
            </a:r>
            <a:r>
              <a:rPr lang="zh-CN" altLang="en-US" sz="1600" dirty="0"/>
              <a:t>、</a:t>
            </a:r>
            <a:r>
              <a:rPr lang="en-US" altLang="zh-CN" sz="1600" dirty="0"/>
              <a:t>NMOS</a:t>
            </a:r>
            <a:r>
              <a:rPr lang="zh-CN" altLang="en-US" sz="1600" dirty="0"/>
              <a:t>晶体管两种类型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/>
              <a:t>Transmision</a:t>
            </a:r>
            <a:r>
              <a:rPr lang="en-US" altLang="zh-CN" sz="1600" dirty="0"/>
              <a:t> Gate</a:t>
            </a:r>
            <a:r>
              <a:rPr lang="zh-CN" altLang="en-US" sz="1600" dirty="0"/>
              <a:t>传输门：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Bit Extender</a:t>
            </a:r>
            <a:r>
              <a:rPr lang="zh-CN" altLang="en-US" sz="1600" dirty="0"/>
              <a:t>位扩展器：可扩展或截断数据位宽，扩展时刻选择</a:t>
            </a:r>
            <a:r>
              <a:rPr lang="en-US" altLang="zh-CN" sz="1600" dirty="0"/>
              <a:t>0</a:t>
            </a:r>
            <a:r>
              <a:rPr lang="zh-CN" altLang="en-US" sz="1600" dirty="0"/>
              <a:t>、</a:t>
            </a:r>
            <a:r>
              <a:rPr lang="en-US" altLang="zh-CN" sz="1600" dirty="0"/>
              <a:t>1</a:t>
            </a:r>
            <a:r>
              <a:rPr lang="zh-CN" altLang="en-US" sz="1600" dirty="0"/>
              <a:t>、符号位或额外输入位扩展。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2" name="内容占位符 5">
            <a:extLst>
              <a:ext uri="{FF2B5EF4-FFF2-40B4-BE49-F238E27FC236}">
                <a16:creationId xmlns:a16="http://schemas.microsoft.com/office/drawing/2014/main" id="{13445C57-30D6-45FB-908F-BF6DF7CF2F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8" y="1286888"/>
            <a:ext cx="2566219" cy="4671460"/>
          </a:xfrm>
        </p:spPr>
      </p:pic>
    </p:spTree>
    <p:extLst>
      <p:ext uri="{BB962C8B-B14F-4D97-AF65-F5344CB8AC3E}">
        <p14:creationId xmlns:p14="http://schemas.microsoft.com/office/powerpoint/2010/main" val="3194503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内容占位符 6">
            <a:extLst>
              <a:ext uri="{FF2B5EF4-FFF2-40B4-BE49-F238E27FC236}">
                <a16:creationId xmlns:a16="http://schemas.microsoft.com/office/drawing/2014/main" id="{0F318A52-953C-4F4A-A287-1AFC8BDC29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3458" y="1286888"/>
            <a:ext cx="3144529" cy="49504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82AC3A-1904-460C-97D9-2F1A4D1DD09F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C435D3-75F5-4D44-8C42-8FC44992FF3F}"/>
              </a:ext>
            </a:extLst>
          </p:cNvPr>
          <p:cNvSpPr/>
          <p:nvPr/>
        </p:nvSpPr>
        <p:spPr>
          <a:xfrm>
            <a:off x="3793285" y="656238"/>
            <a:ext cx="2353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</a:t>
            </a:r>
            <a:r>
              <a:rPr lang="zh-CN" altLang="en-US" sz="2000" b="1" dirty="0"/>
              <a:t>输入输出库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8F2E86-73CD-4EFC-97C8-B20F990C2A64}"/>
              </a:ext>
            </a:extLst>
          </p:cNvPr>
          <p:cNvSpPr txBox="1"/>
          <p:nvPr/>
        </p:nvSpPr>
        <p:spPr>
          <a:xfrm>
            <a:off x="3238919" y="1286888"/>
            <a:ext cx="5693034" cy="4204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输入输出库包含与用户交互的组件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Button</a:t>
            </a:r>
            <a:r>
              <a:rPr lang="zh-CN" altLang="en-US" sz="1600" dirty="0"/>
              <a:t>按钮：模拟一个按钮，未按下输出</a:t>
            </a:r>
            <a:r>
              <a:rPr lang="en-US" altLang="zh-CN" sz="1600" dirty="0"/>
              <a:t>0</a:t>
            </a:r>
            <a:r>
              <a:rPr lang="zh-CN" altLang="en-US" sz="1600" dirty="0"/>
              <a:t>，鼠标点击模拟按下输出</a:t>
            </a:r>
            <a:r>
              <a:rPr lang="en-US" altLang="zh-CN" sz="1600" dirty="0"/>
              <a:t>1</a:t>
            </a:r>
            <a:r>
              <a:rPr lang="zh-CN" altLang="en-US" sz="1600" dirty="0"/>
              <a:t>，释放鼠标按钮后输出</a:t>
            </a:r>
            <a:r>
              <a:rPr lang="en-US" altLang="zh-CN" sz="1600" dirty="0"/>
              <a:t>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Switch</a:t>
            </a:r>
            <a:r>
              <a:rPr lang="zh-CN" altLang="en-US" sz="1600" dirty="0"/>
              <a:t>开关：通过选择不同位置来设置输入、输出间导通或截止。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Dip Switch</a:t>
            </a:r>
            <a:r>
              <a:rPr lang="zh-CN" altLang="en-US" sz="1600" dirty="0"/>
              <a:t>一组拨档输入：选择不同位置持续输出</a:t>
            </a:r>
            <a:r>
              <a:rPr lang="en-US" altLang="zh-CN" sz="1600" dirty="0"/>
              <a:t>0</a:t>
            </a:r>
            <a:r>
              <a:rPr lang="zh-CN" altLang="en-US" sz="1600" dirty="0"/>
              <a:t>或</a:t>
            </a:r>
            <a:r>
              <a:rPr lang="en-US" altLang="zh-CN" sz="1600" dirty="0"/>
              <a:t>1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Slider</a:t>
            </a:r>
            <a:r>
              <a:rPr lang="zh-CN" altLang="en-US" sz="1600" dirty="0"/>
              <a:t>连续输出：可通过鼠标平滑移动连续输出</a:t>
            </a:r>
            <a:r>
              <a:rPr lang="en-US" altLang="zh-CN" sz="1600" dirty="0"/>
              <a:t>n</a:t>
            </a:r>
            <a:r>
              <a:rPr lang="zh-CN" altLang="en-US" sz="1600" dirty="0"/>
              <a:t>位数二进制数。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Joystick</a:t>
            </a:r>
            <a:r>
              <a:rPr lang="zh-CN" altLang="en-US" sz="1600" dirty="0"/>
              <a:t>操纵杆：鼠标拖动中间按钮，输出</a:t>
            </a:r>
            <a:r>
              <a:rPr lang="en-US" altLang="zh-CN" sz="1600" dirty="0"/>
              <a:t>x</a:t>
            </a:r>
            <a:r>
              <a:rPr lang="zh-CN" altLang="en-US" sz="1600" dirty="0"/>
              <a:t>、</a:t>
            </a:r>
            <a:r>
              <a:rPr lang="en-US" altLang="zh-CN" sz="1600" dirty="0"/>
              <a:t>y</a:t>
            </a:r>
            <a:r>
              <a:rPr lang="zh-CN" altLang="en-US" sz="1600" dirty="0"/>
              <a:t>两个坐标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Keyboard</a:t>
            </a:r>
            <a:r>
              <a:rPr lang="zh-CN" altLang="en-US" sz="1600" dirty="0"/>
              <a:t>键盘：允许电路读取从键盘输入的</a:t>
            </a:r>
            <a:r>
              <a:rPr lang="en-US" altLang="zh-CN" sz="1600" dirty="0"/>
              <a:t>ASCII</a:t>
            </a:r>
            <a:r>
              <a:rPr lang="zh-CN" altLang="en-US" sz="1600" dirty="0"/>
              <a:t>键值。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Buzzer</a:t>
            </a:r>
            <a:r>
              <a:rPr lang="zh-CN" altLang="en-US" sz="1600" dirty="0"/>
              <a:t>蜂鸣器：发出有输入定义的频率声音</a:t>
            </a:r>
          </a:p>
        </p:txBody>
      </p:sp>
    </p:spTree>
    <p:extLst>
      <p:ext uri="{BB962C8B-B14F-4D97-AF65-F5344CB8AC3E}">
        <p14:creationId xmlns:p14="http://schemas.microsoft.com/office/powerpoint/2010/main" val="3057123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内容占位符 6">
            <a:extLst>
              <a:ext uri="{FF2B5EF4-FFF2-40B4-BE49-F238E27FC236}">
                <a16:creationId xmlns:a16="http://schemas.microsoft.com/office/drawing/2014/main" id="{0F318A52-953C-4F4A-A287-1AFC8BDC29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3458" y="1286888"/>
            <a:ext cx="3144529" cy="49504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82AC3A-1904-460C-97D9-2F1A4D1DD09F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C435D3-75F5-4D44-8C42-8FC44992FF3F}"/>
              </a:ext>
            </a:extLst>
          </p:cNvPr>
          <p:cNvSpPr/>
          <p:nvPr/>
        </p:nvSpPr>
        <p:spPr>
          <a:xfrm>
            <a:off x="3793285" y="656238"/>
            <a:ext cx="2353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</a:t>
            </a:r>
            <a:r>
              <a:rPr lang="zh-CN" altLang="en-US" sz="2000" b="1" dirty="0"/>
              <a:t>输入输出库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8F2E86-73CD-4EFC-97C8-B20F990C2A64}"/>
              </a:ext>
            </a:extLst>
          </p:cNvPr>
          <p:cNvSpPr txBox="1"/>
          <p:nvPr/>
        </p:nvSpPr>
        <p:spPr>
          <a:xfrm>
            <a:off x="3238919" y="1286888"/>
            <a:ext cx="5693034" cy="4902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输入输出库包含与用户交互的组件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LED</a:t>
            </a:r>
            <a:r>
              <a:rPr lang="zh-CN" altLang="en-US" sz="1600" dirty="0"/>
              <a:t>指示灯：根据灯的亮和灭显示其输入值是</a:t>
            </a:r>
            <a:r>
              <a:rPr lang="en-US" altLang="zh-CN" sz="1600" dirty="0"/>
              <a:t>1</a:t>
            </a:r>
            <a:r>
              <a:rPr lang="zh-CN" altLang="en-US" sz="1600" dirty="0"/>
              <a:t>还是</a:t>
            </a:r>
            <a:r>
              <a:rPr lang="en-US" altLang="zh-CN" sz="1600" dirty="0"/>
              <a:t>0</a:t>
            </a:r>
            <a:r>
              <a:rPr lang="zh-CN" altLang="en-US" sz="1600" dirty="0"/>
              <a:t>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RGB LED</a:t>
            </a:r>
            <a:r>
              <a:rPr lang="zh-CN" altLang="en-US" sz="1600" dirty="0"/>
              <a:t>彩色指示灯：根据三个</a:t>
            </a:r>
            <a:r>
              <a:rPr lang="en-US" altLang="zh-CN" sz="1600" dirty="0"/>
              <a:t>1</a:t>
            </a:r>
            <a:r>
              <a:rPr lang="zh-CN" altLang="en-US" sz="1600" dirty="0"/>
              <a:t>位</a:t>
            </a:r>
            <a:r>
              <a:rPr lang="en-US" altLang="zh-CN" sz="1600" dirty="0"/>
              <a:t>R</a:t>
            </a:r>
            <a:r>
              <a:rPr lang="zh-CN" altLang="en-US" sz="1600" dirty="0"/>
              <a:t>、</a:t>
            </a:r>
            <a:r>
              <a:rPr lang="en-US" altLang="zh-CN" sz="1600" dirty="0"/>
              <a:t>G</a:t>
            </a:r>
            <a:r>
              <a:rPr lang="zh-CN" altLang="en-US" sz="1600" dirty="0"/>
              <a:t>、</a:t>
            </a:r>
            <a:r>
              <a:rPr lang="en-US" altLang="zh-CN" sz="1600" dirty="0"/>
              <a:t>B</a:t>
            </a:r>
            <a:r>
              <a:rPr lang="zh-CN" altLang="en-US" sz="1600" dirty="0"/>
              <a:t>输入值来显示指示灯的色彩，全</a:t>
            </a:r>
            <a:r>
              <a:rPr lang="en-US" altLang="zh-CN" sz="1600" dirty="0"/>
              <a:t>0</a:t>
            </a:r>
            <a:r>
              <a:rPr lang="zh-CN" altLang="en-US" sz="1600" dirty="0"/>
              <a:t>黑色，全</a:t>
            </a:r>
            <a:r>
              <a:rPr lang="en-US" altLang="zh-CN" sz="1600" dirty="0"/>
              <a:t>1</a:t>
            </a:r>
            <a:r>
              <a:rPr lang="zh-CN" altLang="en-US" sz="1600" dirty="0"/>
              <a:t>白色。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Digital Oscilloscope</a:t>
            </a:r>
            <a:r>
              <a:rPr lang="zh-CN" altLang="en-US" sz="1600" dirty="0"/>
              <a:t>数字示波器：显示输入信号的波形。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7-Segment Display</a:t>
            </a:r>
            <a:r>
              <a:rPr lang="zh-CN" altLang="en-US" sz="1600" dirty="0"/>
              <a:t>七段数码管：</a:t>
            </a:r>
            <a:r>
              <a:rPr lang="en-US" altLang="zh-CN" sz="1600" dirty="0"/>
              <a:t>8</a:t>
            </a:r>
            <a:r>
              <a:rPr lang="zh-CN" altLang="en-US" sz="1600" dirty="0"/>
              <a:t>个</a:t>
            </a:r>
            <a:r>
              <a:rPr lang="en-US" altLang="zh-CN" sz="1600" dirty="0"/>
              <a:t>1</a:t>
            </a:r>
            <a:r>
              <a:rPr lang="zh-CN" altLang="en-US" sz="1600" dirty="0"/>
              <a:t>位输入值分别对应</a:t>
            </a:r>
            <a:r>
              <a:rPr lang="en-US" altLang="zh-CN" sz="1600" dirty="0"/>
              <a:t>7</a:t>
            </a:r>
            <a:r>
              <a:rPr lang="zh-CN" altLang="en-US" sz="1600" dirty="0"/>
              <a:t>个线段和</a:t>
            </a:r>
            <a:r>
              <a:rPr lang="en-US" altLang="zh-CN" sz="1600" dirty="0"/>
              <a:t>1</a:t>
            </a:r>
            <a:r>
              <a:rPr lang="zh-CN" altLang="en-US" sz="1600" dirty="0"/>
              <a:t>个小数点。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Hex Digit Display</a:t>
            </a:r>
            <a:r>
              <a:rPr lang="zh-CN" altLang="en-US" sz="1600" dirty="0"/>
              <a:t>十六进制数码管：一个</a:t>
            </a:r>
            <a:r>
              <a:rPr lang="en-US" altLang="zh-CN" sz="1600" dirty="0"/>
              <a:t>4</a:t>
            </a:r>
            <a:r>
              <a:rPr lang="zh-CN" altLang="en-US" sz="1600" dirty="0"/>
              <a:t>位输入对应数值，一个</a:t>
            </a:r>
            <a:r>
              <a:rPr lang="en-US" altLang="zh-CN" sz="1600" dirty="0"/>
              <a:t>1</a:t>
            </a:r>
            <a:r>
              <a:rPr lang="zh-CN" altLang="en-US" sz="1600" dirty="0"/>
              <a:t>位输入对应小数点。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LED Matrix LED</a:t>
            </a:r>
            <a:r>
              <a:rPr lang="zh-CN" altLang="en-US" sz="1600" dirty="0"/>
              <a:t>矩阵：通过一个像素点阵来显示符号。有行模式、列模式、行列模式三种不同引脚模式。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TTY</a:t>
            </a:r>
            <a:r>
              <a:rPr lang="zh-CN" altLang="en-US" sz="1600" dirty="0"/>
              <a:t>字符终端：一个简单的字符显示终端，接收可显示的</a:t>
            </a:r>
            <a:r>
              <a:rPr lang="en-US" altLang="zh-CN" sz="1600" dirty="0"/>
              <a:t>ASCII</a:t>
            </a:r>
            <a:r>
              <a:rPr lang="zh-CN" altLang="en-US" sz="1600" dirty="0"/>
              <a:t>码。</a:t>
            </a:r>
          </a:p>
        </p:txBody>
      </p:sp>
    </p:spTree>
    <p:extLst>
      <p:ext uri="{BB962C8B-B14F-4D97-AF65-F5344CB8AC3E}">
        <p14:creationId xmlns:p14="http://schemas.microsoft.com/office/powerpoint/2010/main" val="2450934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82AC3A-1904-460C-97D9-2F1A4D1DD09F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C435D3-75F5-4D44-8C42-8FC44992FF3F}"/>
              </a:ext>
            </a:extLst>
          </p:cNvPr>
          <p:cNvSpPr/>
          <p:nvPr/>
        </p:nvSpPr>
        <p:spPr>
          <a:xfrm>
            <a:off x="3793285" y="656238"/>
            <a:ext cx="2353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</a:t>
            </a:r>
            <a:r>
              <a:rPr lang="zh-CN" altLang="en-US" sz="2000" b="1" dirty="0"/>
              <a:t>偏好设置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8F2E86-73CD-4EFC-97C8-B20F990C2A64}"/>
              </a:ext>
            </a:extLst>
          </p:cNvPr>
          <p:cNvSpPr txBox="1"/>
          <p:nvPr/>
        </p:nvSpPr>
        <p:spPr>
          <a:xfrm>
            <a:off x="3793285" y="1286888"/>
            <a:ext cx="5138668" cy="3424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</a:t>
            </a:r>
            <a:r>
              <a:rPr lang="en-US" altLang="zh-CN" dirty="0"/>
              <a:t>File</a:t>
            </a:r>
            <a:r>
              <a:rPr lang="zh-CN" altLang="en-US" dirty="0"/>
              <a:t>菜单下点击</a:t>
            </a:r>
            <a:r>
              <a:rPr lang="en-US" altLang="zh-CN" dirty="0"/>
              <a:t>Preference</a:t>
            </a:r>
            <a:r>
              <a:rPr lang="zh-CN" altLang="en-US" dirty="0"/>
              <a:t>，弹出偏好设置窗口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在</a:t>
            </a:r>
            <a:r>
              <a:rPr lang="en-US" altLang="zh-CN" sz="1600" dirty="0"/>
              <a:t>international</a:t>
            </a:r>
            <a:r>
              <a:rPr lang="zh-CN" altLang="en-US" sz="1600" dirty="0"/>
              <a:t>国际化选项卡中可选择逻辑门的三种形式：标准形状</a:t>
            </a:r>
            <a:r>
              <a:rPr lang="en-US" altLang="zh-CN" sz="1600" dirty="0"/>
              <a:t>Shape</a:t>
            </a:r>
            <a:r>
              <a:rPr lang="zh-CN" altLang="en-US" sz="1600" dirty="0"/>
              <a:t>、矩形</a:t>
            </a:r>
            <a:r>
              <a:rPr lang="en-US" altLang="zh-CN" sz="1600" dirty="0"/>
              <a:t>Rectangular</a:t>
            </a:r>
            <a:r>
              <a:rPr lang="zh-CN" altLang="en-US" sz="1600" dirty="0"/>
              <a:t>和</a:t>
            </a:r>
            <a:r>
              <a:rPr lang="en-US" altLang="zh-CN" sz="1600" dirty="0"/>
              <a:t>DIN 40700</a:t>
            </a:r>
            <a:r>
              <a:rPr lang="zh-CN" altLang="en-US" sz="1600" dirty="0"/>
              <a:t>规范，选择中文</a:t>
            </a:r>
            <a:r>
              <a:rPr lang="en-US" altLang="zh-CN" sz="1600" dirty="0"/>
              <a:t>/Chinese</a:t>
            </a:r>
            <a:r>
              <a:rPr lang="zh-CN" altLang="en-US" sz="1600" dirty="0"/>
              <a:t>，可切换界面语言为汉字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在</a:t>
            </a:r>
            <a:r>
              <a:rPr lang="en-US" altLang="zh-CN" sz="1600" dirty="0"/>
              <a:t>windows</a:t>
            </a:r>
            <a:r>
              <a:rPr lang="zh-CN" altLang="en-US" sz="1600" dirty="0"/>
              <a:t>选项卡中，设置工具栏的位置，设置“滴答”运行频率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在</a:t>
            </a:r>
            <a:r>
              <a:rPr lang="en-US" altLang="zh-CN" sz="1600" dirty="0"/>
              <a:t>Layout</a:t>
            </a:r>
            <a:r>
              <a:rPr lang="zh-CN" altLang="en-US" sz="1600" dirty="0"/>
              <a:t>选项卡中，</a:t>
            </a:r>
            <a:r>
              <a:rPr lang="en-US" altLang="zh-CN" sz="1600" dirty="0"/>
              <a:t>show component tips</a:t>
            </a:r>
            <a:r>
              <a:rPr lang="zh-CN" altLang="en-US" sz="1600" dirty="0"/>
              <a:t>组件提示开关，</a:t>
            </a:r>
            <a:r>
              <a:rPr lang="en-US" altLang="zh-CN" sz="1600" dirty="0"/>
              <a:t>keep connections while moving</a:t>
            </a:r>
            <a:r>
              <a:rPr lang="zh-CN" altLang="en-US" sz="1600" dirty="0"/>
              <a:t>移动组件时保持连接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857418-9268-4125-8289-CFFECA718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8" y="1286888"/>
            <a:ext cx="3323355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38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82AC3A-1904-460C-97D9-2F1A4D1DD09F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C435D3-75F5-4D44-8C42-8FC44992FF3F}"/>
              </a:ext>
            </a:extLst>
          </p:cNvPr>
          <p:cNvSpPr/>
          <p:nvPr/>
        </p:nvSpPr>
        <p:spPr>
          <a:xfrm>
            <a:off x="3793285" y="656238"/>
            <a:ext cx="2353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 </a:t>
            </a:r>
            <a:r>
              <a:rPr lang="zh-CN" altLang="en-US" sz="2000" b="1" dirty="0"/>
              <a:t>工程选项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8F2E86-73CD-4EFC-97C8-B20F990C2A64}"/>
              </a:ext>
            </a:extLst>
          </p:cNvPr>
          <p:cNvSpPr txBox="1"/>
          <p:nvPr/>
        </p:nvSpPr>
        <p:spPr>
          <a:xfrm>
            <a:off x="3793285" y="1286888"/>
            <a:ext cx="5138668" cy="3471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</a:t>
            </a:r>
            <a:r>
              <a:rPr lang="en-US" altLang="zh-CN" dirty="0"/>
              <a:t>Project</a:t>
            </a:r>
            <a:r>
              <a:rPr lang="zh-CN" altLang="en-US" dirty="0"/>
              <a:t>菜单下点击</a:t>
            </a:r>
            <a:r>
              <a:rPr lang="en-US" altLang="zh-CN" dirty="0"/>
              <a:t>Option</a:t>
            </a:r>
            <a:r>
              <a:rPr lang="zh-CN" altLang="en-US" dirty="0"/>
              <a:t>，弹出工程选项窗口，</a:t>
            </a:r>
            <a:r>
              <a:rPr lang="zh-CN" altLang="en-US" kern="0" dirty="0"/>
              <a:t>在</a:t>
            </a:r>
            <a:r>
              <a:rPr lang="en-US" altLang="zh-CN" kern="0" dirty="0"/>
              <a:t>simulation</a:t>
            </a:r>
            <a:r>
              <a:rPr lang="zh-CN" altLang="en-US" kern="0" dirty="0"/>
              <a:t>选项卡中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Iterations until oscillation</a:t>
            </a:r>
            <a:r>
              <a:rPr lang="zh-CN" altLang="en-US" sz="1600" dirty="0"/>
              <a:t>在震荡前的循环次数。表示“滴答”的次数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Gate output when undefined</a:t>
            </a:r>
            <a:r>
              <a:rPr lang="zh-CN" altLang="en-US" sz="1600" dirty="0"/>
              <a:t>未连接的逻辑门输出：默认为忽略该输入，在实际电路中这种逻辑门可能导致行为不可预测，建议设置成错误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Add noise to component delays</a:t>
            </a:r>
            <a:r>
              <a:rPr lang="zh-CN" altLang="en-US" sz="1600" dirty="0"/>
              <a:t>组件延迟噪声：建议关闭该选项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8A8C0E-69B2-46BD-9998-20329E617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63" t="24801" r="31520" b="19201"/>
          <a:stretch/>
        </p:blipFill>
        <p:spPr>
          <a:xfrm>
            <a:off x="383458" y="1286889"/>
            <a:ext cx="3369951" cy="303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30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82AC3A-1904-460C-97D9-2F1A4D1DD09F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C435D3-75F5-4D44-8C42-8FC44992FF3F}"/>
              </a:ext>
            </a:extLst>
          </p:cNvPr>
          <p:cNvSpPr/>
          <p:nvPr/>
        </p:nvSpPr>
        <p:spPr>
          <a:xfrm>
            <a:off x="3793285" y="656238"/>
            <a:ext cx="2353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 </a:t>
            </a:r>
            <a:r>
              <a:rPr lang="zh-CN" altLang="en-US" sz="2000" b="1" dirty="0"/>
              <a:t>帮助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8F2E86-73CD-4EFC-97C8-B20F990C2A64}"/>
              </a:ext>
            </a:extLst>
          </p:cNvPr>
          <p:cNvSpPr txBox="1"/>
          <p:nvPr/>
        </p:nvSpPr>
        <p:spPr>
          <a:xfrm>
            <a:off x="383458" y="1286888"/>
            <a:ext cx="8548495" cy="46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</a:t>
            </a:r>
            <a:r>
              <a:rPr lang="en-US" altLang="zh-CN" dirty="0"/>
              <a:t>Help</a:t>
            </a:r>
            <a:r>
              <a:rPr lang="zh-CN" altLang="en-US" dirty="0"/>
              <a:t>菜单下，点击</a:t>
            </a:r>
            <a:r>
              <a:rPr lang="en-US" altLang="zh-CN" dirty="0"/>
              <a:t>User’s Guide</a:t>
            </a:r>
            <a:endParaRPr lang="zh-CN" altLang="en-US" sz="16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07CFC5-D56B-4710-8992-6BCA41572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86" y="1780059"/>
            <a:ext cx="6410851" cy="438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5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9D456CA-A5D1-470B-B112-CC92D804939B}"/>
              </a:ext>
            </a:extLst>
          </p:cNvPr>
          <p:cNvSpPr txBox="1"/>
          <p:nvPr/>
        </p:nvSpPr>
        <p:spPr>
          <a:xfrm>
            <a:off x="383458" y="1492537"/>
            <a:ext cx="3262343" cy="4020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今天讲什么：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Part 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实验课内容安排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如何完成实验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如何写实验报告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Part 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线上评测示例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E655B1-EDAF-4546-B708-B7BAF3263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801" y="3737954"/>
            <a:ext cx="1954161" cy="195416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A6E293-FCEF-40A1-A51C-B65223DB4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962" y="3737954"/>
            <a:ext cx="3231418" cy="18377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09C92EC-547D-44EF-8784-8E43753B6635}"/>
              </a:ext>
            </a:extLst>
          </p:cNvPr>
          <p:cNvSpPr txBox="1"/>
          <p:nvPr/>
        </p:nvSpPr>
        <p:spPr>
          <a:xfrm>
            <a:off x="3645801" y="1492537"/>
            <a:ext cx="5380212" cy="1849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实验参考资料：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《</a:t>
            </a:r>
            <a:r>
              <a:rPr lang="zh-CN" altLang="en-US" dirty="0"/>
              <a:t>数字逻辑与计算机组成</a:t>
            </a:r>
            <a:r>
              <a:rPr lang="en-US" altLang="zh-CN" dirty="0"/>
              <a:t>》</a:t>
            </a:r>
            <a:r>
              <a:rPr lang="zh-CN" altLang="en-US" dirty="0"/>
              <a:t>袁春风主编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器件库参考（</a:t>
            </a:r>
            <a:r>
              <a:rPr lang="en-US" altLang="zh-CN" dirty="0"/>
              <a:t>ITA</a:t>
            </a:r>
            <a:r>
              <a:rPr lang="zh-CN" altLang="en-US" dirty="0"/>
              <a:t>版本）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https://logisim.altervista.org/userstutorial.php</a:t>
            </a:r>
          </a:p>
        </p:txBody>
      </p:sp>
    </p:spTree>
    <p:extLst>
      <p:ext uri="{BB962C8B-B14F-4D97-AF65-F5344CB8AC3E}">
        <p14:creationId xmlns:p14="http://schemas.microsoft.com/office/powerpoint/2010/main" val="3170345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82AC3A-1904-460C-97D9-2F1A4D1DD09F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C435D3-75F5-4D44-8C42-8FC44992FF3F}"/>
              </a:ext>
            </a:extLst>
          </p:cNvPr>
          <p:cNvSpPr/>
          <p:nvPr/>
        </p:nvSpPr>
        <p:spPr>
          <a:xfrm>
            <a:off x="3793285" y="656238"/>
            <a:ext cx="2353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 </a:t>
            </a:r>
            <a:r>
              <a:rPr lang="zh-CN" altLang="en-US" sz="2000" b="1" dirty="0"/>
              <a:t>基础库文件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2C2569-EE03-476D-AB43-9FC9157B7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8" y="1488854"/>
            <a:ext cx="2840239" cy="39987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C42009-B32B-49F2-BB9C-88E2730A2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324" y="1488854"/>
            <a:ext cx="5921608" cy="399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81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82AC3A-1904-460C-97D9-2F1A4D1DD09F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C435D3-75F5-4D44-8C42-8FC44992FF3F}"/>
              </a:ext>
            </a:extLst>
          </p:cNvPr>
          <p:cNvSpPr/>
          <p:nvPr/>
        </p:nvSpPr>
        <p:spPr>
          <a:xfrm>
            <a:off x="3793285" y="656238"/>
            <a:ext cx="2353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 </a:t>
            </a:r>
            <a:r>
              <a:rPr lang="zh-CN" altLang="en-US" sz="2000" b="1" dirty="0"/>
              <a:t>基础库文件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D2C2569-EE03-476D-AB43-9FC9157B7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8" y="1488854"/>
            <a:ext cx="2840239" cy="399875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C42009-B32B-49F2-BB9C-88E2730A2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324" y="1488854"/>
            <a:ext cx="5921608" cy="399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18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82AC3A-1904-460C-97D9-2F1A4D1DD09F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C435D3-75F5-4D44-8C42-8FC44992FF3F}"/>
              </a:ext>
            </a:extLst>
          </p:cNvPr>
          <p:cNvSpPr/>
          <p:nvPr/>
        </p:nvSpPr>
        <p:spPr>
          <a:xfrm>
            <a:off x="3793285" y="656238"/>
            <a:ext cx="23538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 </a:t>
            </a:r>
            <a:r>
              <a:rPr lang="zh-CN" altLang="en-US" sz="2000" b="1" dirty="0"/>
              <a:t>基础库文件</a:t>
            </a:r>
          </a:p>
        </p:txBody>
      </p:sp>
      <p:pic>
        <p:nvPicPr>
          <p:cNvPr id="9" name="内容占位符 9">
            <a:extLst>
              <a:ext uri="{FF2B5EF4-FFF2-40B4-BE49-F238E27FC236}">
                <a16:creationId xmlns:a16="http://schemas.microsoft.com/office/drawing/2014/main" id="{B673128E-8AD6-4DE4-BEFF-6137C0B65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8" y="1404050"/>
            <a:ext cx="3237438" cy="4759603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91606D8-368F-4B2F-9AE8-4C690D650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04050"/>
            <a:ext cx="3414740" cy="420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18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4FF35E8-1E1A-4A2C-9986-E21D2CB88355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029380-B682-4078-985D-0AF476F10D08}"/>
              </a:ext>
            </a:extLst>
          </p:cNvPr>
          <p:cNvSpPr txBox="1"/>
          <p:nvPr/>
        </p:nvSpPr>
        <p:spPr>
          <a:xfrm>
            <a:off x="383458" y="1492537"/>
            <a:ext cx="8465574" cy="8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根据数字电路原理，或门是由或非门级联反相器构成。或非门、反相器的原理如下所示：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D280AE-2232-4216-927E-4D519495D014}"/>
              </a:ext>
            </a:extLst>
          </p:cNvPr>
          <p:cNvSpPr/>
          <p:nvPr/>
        </p:nvSpPr>
        <p:spPr>
          <a:xfrm>
            <a:off x="3793285" y="656238"/>
            <a:ext cx="4070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 </a:t>
            </a:r>
            <a:r>
              <a:rPr lang="zh-CN" altLang="en-US" sz="2000" b="1" dirty="0"/>
              <a:t>示例实验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：构建或门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583196-FC67-423A-88E0-F671A2244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22" y="2651975"/>
            <a:ext cx="1805940" cy="26898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E40780-D230-4C49-8815-C263ABB97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201" y="2651975"/>
            <a:ext cx="1958340" cy="22479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17A0173-EA13-4268-ACE3-277793B8662C}"/>
              </a:ext>
            </a:extLst>
          </p:cNvPr>
          <p:cNvSpPr/>
          <p:nvPr/>
        </p:nvSpPr>
        <p:spPr>
          <a:xfrm>
            <a:off x="1246438" y="534183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或非门原理图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ED94023-FDDD-48C7-8053-DEC685D586C6}"/>
              </a:ext>
            </a:extLst>
          </p:cNvPr>
          <p:cNvSpPr/>
          <p:nvPr/>
        </p:nvSpPr>
        <p:spPr>
          <a:xfrm>
            <a:off x="3190654" y="534183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反相器原理图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7CA645D-A231-45F1-823D-6E5641BD3830}"/>
              </a:ext>
            </a:extLst>
          </p:cNvPr>
          <p:cNvSpPr/>
          <p:nvPr/>
        </p:nvSpPr>
        <p:spPr>
          <a:xfrm>
            <a:off x="5875779" y="2651975"/>
            <a:ext cx="2671991" cy="2404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电路部件分析：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3</a:t>
            </a:r>
            <a:r>
              <a:rPr lang="zh-CN" altLang="en-US" sz="1600" dirty="0"/>
              <a:t>对</a:t>
            </a:r>
            <a:r>
              <a:rPr lang="en-US" altLang="zh-CN" sz="1600" dirty="0"/>
              <a:t>CMOS</a:t>
            </a:r>
            <a:r>
              <a:rPr lang="zh-CN" altLang="en-US" sz="1600" dirty="0"/>
              <a:t>晶体管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2</a:t>
            </a:r>
            <a:r>
              <a:rPr lang="zh-CN" altLang="en-US" sz="1600" dirty="0"/>
              <a:t>个输入引脚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1</a:t>
            </a:r>
            <a:r>
              <a:rPr lang="zh-CN" altLang="en-US" sz="1600" dirty="0"/>
              <a:t>个输出引脚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1</a:t>
            </a:r>
            <a:r>
              <a:rPr lang="zh-CN" altLang="en-US" sz="1600" dirty="0"/>
              <a:t>个电源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1</a:t>
            </a:r>
            <a:r>
              <a:rPr lang="zh-CN" altLang="en-US" sz="1600" dirty="0"/>
              <a:t>个地线</a:t>
            </a:r>
          </a:p>
        </p:txBody>
      </p:sp>
    </p:spTree>
    <p:extLst>
      <p:ext uri="{BB962C8B-B14F-4D97-AF65-F5344CB8AC3E}">
        <p14:creationId xmlns:p14="http://schemas.microsoft.com/office/powerpoint/2010/main" val="4141949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4FF35E8-1E1A-4A2C-9986-E21D2CB88355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029380-B682-4078-985D-0AF476F10D08}"/>
              </a:ext>
            </a:extLst>
          </p:cNvPr>
          <p:cNvSpPr txBox="1"/>
          <p:nvPr/>
        </p:nvSpPr>
        <p:spPr>
          <a:xfrm>
            <a:off x="383458" y="1492537"/>
            <a:ext cx="8465574" cy="1711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打开</a:t>
            </a:r>
            <a:r>
              <a:rPr lang="en-US" altLang="zh-CN" dirty="0"/>
              <a:t>Logisim</a:t>
            </a:r>
            <a:r>
              <a:rPr lang="zh-CN" altLang="en-US" dirty="0"/>
              <a:t>软件，在</a:t>
            </a:r>
            <a:r>
              <a:rPr lang="en-US" altLang="zh-CN" dirty="0"/>
              <a:t>Wiring</a:t>
            </a:r>
            <a:r>
              <a:rPr lang="zh-CN" altLang="en-US" dirty="0"/>
              <a:t>工具库中选择添加晶体管，选择晶体管类型为</a:t>
            </a:r>
            <a:r>
              <a:rPr lang="en-US" altLang="zh-CN" dirty="0"/>
              <a:t>P-Type</a:t>
            </a:r>
            <a:r>
              <a:rPr lang="zh-CN" altLang="en-US" dirty="0"/>
              <a:t>，朝向选择</a:t>
            </a:r>
            <a:r>
              <a:rPr lang="en-US" altLang="zh-CN" dirty="0"/>
              <a:t>South</a:t>
            </a:r>
            <a:r>
              <a:rPr lang="zh-CN" altLang="en-US" dirty="0"/>
              <a:t>，复制该晶体管</a:t>
            </a:r>
            <a:r>
              <a:rPr lang="en-US" altLang="zh-CN" dirty="0"/>
              <a:t>3</a:t>
            </a:r>
            <a:r>
              <a:rPr lang="zh-CN" altLang="en-US" dirty="0"/>
              <a:t>只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添加</a:t>
            </a:r>
            <a:r>
              <a:rPr lang="en-US" altLang="zh-CN" dirty="0"/>
              <a:t>NMOS</a:t>
            </a:r>
            <a:r>
              <a:rPr lang="zh-CN" altLang="en-US" dirty="0"/>
              <a:t>晶体管</a:t>
            </a:r>
            <a:r>
              <a:rPr lang="en-US" altLang="zh-CN" dirty="0"/>
              <a:t>3</a:t>
            </a:r>
            <a:r>
              <a:rPr lang="zh-CN" altLang="en-US" dirty="0"/>
              <a:t>只，朝向选择：</a:t>
            </a:r>
            <a:r>
              <a:rPr lang="en-US" altLang="zh-CN" dirty="0"/>
              <a:t>North</a:t>
            </a:r>
            <a:r>
              <a:rPr lang="zh-CN" altLang="en-US" dirty="0"/>
              <a:t>。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添加输入、输出引脚和电源、地线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D280AE-2232-4216-927E-4D519495D014}"/>
              </a:ext>
            </a:extLst>
          </p:cNvPr>
          <p:cNvSpPr/>
          <p:nvPr/>
        </p:nvSpPr>
        <p:spPr>
          <a:xfrm>
            <a:off x="3793285" y="656238"/>
            <a:ext cx="4070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 </a:t>
            </a:r>
            <a:r>
              <a:rPr lang="zh-CN" altLang="en-US" sz="2000" b="1" dirty="0"/>
              <a:t>示例实验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：构建或门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44D87CC-C7FA-4C8B-92FB-18E046BEB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61" y="3269738"/>
            <a:ext cx="5517482" cy="31576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AB5369D-DA7A-4ABD-8909-4477C3E87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74" y="3661652"/>
            <a:ext cx="3417472" cy="268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15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4FF35E8-1E1A-4A2C-9986-E21D2CB88355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029380-B682-4078-985D-0AF476F10D08}"/>
              </a:ext>
            </a:extLst>
          </p:cNvPr>
          <p:cNvSpPr txBox="1"/>
          <p:nvPr/>
        </p:nvSpPr>
        <p:spPr>
          <a:xfrm>
            <a:off x="383458" y="1492537"/>
            <a:ext cx="8465574" cy="46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添加线路，根据与非门和反相器原理图级联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D280AE-2232-4216-927E-4D519495D014}"/>
              </a:ext>
            </a:extLst>
          </p:cNvPr>
          <p:cNvSpPr/>
          <p:nvPr/>
        </p:nvSpPr>
        <p:spPr>
          <a:xfrm>
            <a:off x="3793285" y="656238"/>
            <a:ext cx="4070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 </a:t>
            </a:r>
            <a:r>
              <a:rPr lang="zh-CN" altLang="en-US" sz="2000" b="1" dirty="0"/>
              <a:t>示例实验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：构建或门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FE57630-D99B-4CC0-8B8B-B6972ADDE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4" y="2153771"/>
            <a:ext cx="5597341" cy="381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12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3374A17-DF75-4FFF-8C6C-E1A265C66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4" y="2153771"/>
            <a:ext cx="5597341" cy="38132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4FF35E8-1E1A-4A2C-9986-E21D2CB88355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029380-B682-4078-985D-0AF476F10D08}"/>
              </a:ext>
            </a:extLst>
          </p:cNvPr>
          <p:cNvSpPr txBox="1"/>
          <p:nvPr/>
        </p:nvSpPr>
        <p:spPr>
          <a:xfrm>
            <a:off x="383458" y="1492537"/>
            <a:ext cx="8465574" cy="46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添加标识符，标注输入、输出引脚及晶体管标识符，添加电路功能描述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D280AE-2232-4216-927E-4D519495D014}"/>
              </a:ext>
            </a:extLst>
          </p:cNvPr>
          <p:cNvSpPr/>
          <p:nvPr/>
        </p:nvSpPr>
        <p:spPr>
          <a:xfrm>
            <a:off x="3793285" y="656238"/>
            <a:ext cx="4070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 </a:t>
            </a:r>
            <a:r>
              <a:rPr lang="zh-CN" altLang="en-US" sz="2000" b="1" dirty="0"/>
              <a:t>示例实验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：构建或门</a:t>
            </a:r>
          </a:p>
        </p:txBody>
      </p:sp>
    </p:spTree>
    <p:extLst>
      <p:ext uri="{BB962C8B-B14F-4D97-AF65-F5344CB8AC3E}">
        <p14:creationId xmlns:p14="http://schemas.microsoft.com/office/powerpoint/2010/main" val="3774891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D48663C-B714-454E-8C88-A3F1D23F7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4" y="2466437"/>
            <a:ext cx="5672518" cy="38132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4FF35E8-1E1A-4A2C-9986-E21D2CB88355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029380-B682-4078-985D-0AF476F10D08}"/>
              </a:ext>
            </a:extLst>
          </p:cNvPr>
          <p:cNvSpPr txBox="1"/>
          <p:nvPr/>
        </p:nvSpPr>
        <p:spPr>
          <a:xfrm>
            <a:off x="383458" y="1492537"/>
            <a:ext cx="8465574" cy="8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仿真验证电路，进入仿真状态，改变输入引脚赋值，记录输出引脚的数值，填写输入输出数据表，验证电路功能。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D280AE-2232-4216-927E-4D519495D014}"/>
              </a:ext>
            </a:extLst>
          </p:cNvPr>
          <p:cNvSpPr/>
          <p:nvPr/>
        </p:nvSpPr>
        <p:spPr>
          <a:xfrm>
            <a:off x="3793285" y="656238"/>
            <a:ext cx="4070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 </a:t>
            </a:r>
            <a:r>
              <a:rPr lang="zh-CN" altLang="en-US" sz="2000" b="1" dirty="0"/>
              <a:t>示例实验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：构建或门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C057EA68-AF52-4DED-9C95-ECBF42C5D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607850"/>
              </p:ext>
            </p:extLst>
          </p:nvPr>
        </p:nvGraphicFramePr>
        <p:xfrm>
          <a:off x="7071752" y="3233963"/>
          <a:ext cx="1584176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2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9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XY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4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00</a:t>
                      </a:r>
                    </a:p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01</a:t>
                      </a:r>
                    </a:p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376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4FF35E8-1E1A-4A2C-9986-E21D2CB88355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029380-B682-4078-985D-0AF476F10D08}"/>
              </a:ext>
            </a:extLst>
          </p:cNvPr>
          <p:cNvSpPr txBox="1"/>
          <p:nvPr/>
        </p:nvSpPr>
        <p:spPr>
          <a:xfrm>
            <a:off x="383458" y="1492537"/>
            <a:ext cx="8465574" cy="2316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利用基本逻辑门实现</a:t>
            </a:r>
            <a:r>
              <a:rPr lang="en-US" altLang="zh-CN" dirty="0"/>
              <a:t>3</a:t>
            </a:r>
            <a:r>
              <a:rPr lang="zh-CN" altLang="en-US" dirty="0"/>
              <a:t>输入多数表决器，实验步骤：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实验原理：列出真值表，生成逻辑表达式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添加逻辑门：放置需要的逻辑门、输入、输出引脚等，并布局到适当位置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添加线路：将输入引脚、逻辑门的输入端、输出端、输出引脚等通过连接线相连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添加标识符：添加注释文字，便于电路的理解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仿真测试：进入仿真状态，验证电路功能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D280AE-2232-4216-927E-4D519495D014}"/>
              </a:ext>
            </a:extLst>
          </p:cNvPr>
          <p:cNvSpPr/>
          <p:nvPr/>
        </p:nvSpPr>
        <p:spPr>
          <a:xfrm>
            <a:off x="3793285" y="656238"/>
            <a:ext cx="4070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 </a:t>
            </a:r>
            <a:r>
              <a:rPr lang="zh-CN" altLang="en-US" sz="2000" b="1" dirty="0"/>
              <a:t>示例实验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：多数表决器</a:t>
            </a:r>
          </a:p>
        </p:txBody>
      </p:sp>
    </p:spTree>
    <p:extLst>
      <p:ext uri="{BB962C8B-B14F-4D97-AF65-F5344CB8AC3E}">
        <p14:creationId xmlns:p14="http://schemas.microsoft.com/office/powerpoint/2010/main" val="2804852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4FF35E8-1E1A-4A2C-9986-E21D2CB88355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029380-B682-4078-985D-0AF476F10D08}"/>
              </a:ext>
            </a:extLst>
          </p:cNvPr>
          <p:cNvSpPr txBox="1"/>
          <p:nvPr/>
        </p:nvSpPr>
        <p:spPr>
          <a:xfrm>
            <a:off x="383458" y="1492537"/>
            <a:ext cx="8465574" cy="83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利用基本逻辑门实现</a:t>
            </a:r>
            <a:r>
              <a:rPr lang="en-US" altLang="zh-CN" dirty="0"/>
              <a:t>3</a:t>
            </a:r>
            <a:r>
              <a:rPr lang="zh-CN" altLang="en-US" dirty="0"/>
              <a:t>输入多数表决器，实验步骤：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1</a:t>
            </a:r>
            <a:r>
              <a:rPr lang="zh-CN" altLang="en-US" sz="1600" dirty="0"/>
              <a:t>、实验原理：输入、输出真值表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D280AE-2232-4216-927E-4D519495D014}"/>
              </a:ext>
            </a:extLst>
          </p:cNvPr>
          <p:cNvSpPr/>
          <p:nvPr/>
        </p:nvSpPr>
        <p:spPr>
          <a:xfrm>
            <a:off x="3793285" y="656238"/>
            <a:ext cx="4070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 </a:t>
            </a:r>
            <a:r>
              <a:rPr lang="zh-CN" altLang="en-US" sz="2000" b="1" dirty="0"/>
              <a:t>示例实验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：多数表决器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BE8E24-72FF-42D7-80E9-9FBD83293621}"/>
                  </a:ext>
                </a:extLst>
              </p:cNvPr>
              <p:cNvSpPr/>
              <p:nvPr/>
            </p:nvSpPr>
            <p:spPr>
              <a:xfrm>
                <a:off x="958915" y="5721720"/>
                <a:ext cx="3014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zh-CN" dirty="0"/>
                  <a:t>输出函数</a:t>
                </a:r>
                <a:r>
                  <a:rPr lang="en-US" altLang="zh-CN" dirty="0"/>
                  <a:t>F=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altLang="zh-CN" dirty="0"/>
                  <a:t>+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7BE8E24-72FF-42D7-80E9-9FBD83293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915" y="5721720"/>
                <a:ext cx="3014030" cy="369332"/>
              </a:xfrm>
              <a:prstGeom prst="rect">
                <a:avLst/>
              </a:prstGeom>
              <a:blipFill>
                <a:blip r:embed="rId3"/>
                <a:stretch>
                  <a:fillRect l="-1616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F9731F5D-DA57-4855-943A-E6D68058E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528" y="2582899"/>
            <a:ext cx="1609483" cy="30726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4357BE6-7136-4BF4-96C8-FE8A8917E274}"/>
              </a:ext>
            </a:extLst>
          </p:cNvPr>
          <p:cNvSpPr/>
          <p:nvPr/>
        </p:nvSpPr>
        <p:spPr>
          <a:xfrm>
            <a:off x="4267851" y="2958350"/>
            <a:ext cx="257506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通过电路分析，需要：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2</a:t>
            </a:r>
            <a:r>
              <a:rPr lang="zh-CN" altLang="en-US" dirty="0"/>
              <a:t>输入与门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个三输入或门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个输入引脚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个输出引脚</a:t>
            </a:r>
          </a:p>
        </p:txBody>
      </p:sp>
      <p:sp>
        <p:nvSpPr>
          <p:cNvPr id="10" name="箭头: 直角上 9">
            <a:extLst>
              <a:ext uri="{FF2B5EF4-FFF2-40B4-BE49-F238E27FC236}">
                <a16:creationId xmlns:a16="http://schemas.microsoft.com/office/drawing/2014/main" id="{3CAB0847-F67B-438B-9875-7E7CB4CED979}"/>
              </a:ext>
            </a:extLst>
          </p:cNvPr>
          <p:cNvSpPr/>
          <p:nvPr/>
        </p:nvSpPr>
        <p:spPr>
          <a:xfrm>
            <a:off x="4037838" y="4571999"/>
            <a:ext cx="1271581" cy="1421745"/>
          </a:xfrm>
          <a:prstGeom prst="bentUpArrow">
            <a:avLst>
              <a:gd name="adj1" fmla="val 13332"/>
              <a:gd name="adj2" fmla="val 17356"/>
              <a:gd name="adj3" fmla="val 237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563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1A0114C-6BE4-4DAA-BBD8-AAF299380221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实验课内容安排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F4D73B2-F025-46EE-A0A0-7AB0F7B8B0C3}"/>
              </a:ext>
            </a:extLst>
          </p:cNvPr>
          <p:cNvSpPr txBox="1"/>
          <p:nvPr/>
        </p:nvSpPr>
        <p:spPr>
          <a:xfrm>
            <a:off x="383458" y="1492537"/>
            <a:ext cx="3262343" cy="1711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时间：双周的周三 第</a:t>
            </a:r>
            <a:r>
              <a:rPr lang="en-US" altLang="zh-CN" dirty="0"/>
              <a:t>5-6</a:t>
            </a:r>
            <a:r>
              <a:rPr lang="zh-CN" altLang="en-US" dirty="0"/>
              <a:t>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地点：基础实验楼乙</a:t>
            </a:r>
            <a:r>
              <a:rPr lang="en-US" altLang="zh-CN" dirty="0"/>
              <a:t>125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内容：数字电路基础实验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091B7ADC-10C7-4936-8F11-B4D09AE53E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8389654"/>
              </p:ext>
            </p:extLst>
          </p:nvPr>
        </p:nvGraphicFramePr>
        <p:xfrm>
          <a:off x="1045753" y="2999348"/>
          <a:ext cx="3069048" cy="3311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600F0051-37A9-4A9F-B623-A9AD3383D7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1751400"/>
              </p:ext>
            </p:extLst>
          </p:nvPr>
        </p:nvGraphicFramePr>
        <p:xfrm>
          <a:off x="4571999" y="2999347"/>
          <a:ext cx="3262343" cy="3311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37670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4FF35E8-1E1A-4A2C-9986-E21D2CB88355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029380-B682-4078-985D-0AF476F10D08}"/>
              </a:ext>
            </a:extLst>
          </p:cNvPr>
          <p:cNvSpPr txBox="1"/>
          <p:nvPr/>
        </p:nvSpPr>
        <p:spPr>
          <a:xfrm>
            <a:off x="383458" y="1492537"/>
            <a:ext cx="8465574" cy="1578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利用基本逻辑门实现</a:t>
            </a:r>
            <a:r>
              <a:rPr lang="en-US" altLang="zh-CN" dirty="0"/>
              <a:t>3</a:t>
            </a:r>
            <a:r>
              <a:rPr lang="zh-CN" altLang="en-US" dirty="0"/>
              <a:t>输入多数表决器，实验步骤：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2</a:t>
            </a:r>
            <a:r>
              <a:rPr lang="zh-CN" altLang="en-US" sz="1600" dirty="0"/>
              <a:t>、添加逻辑门：放置需要的逻辑门、输入、输出引脚等，并布局到适当位置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打开</a:t>
            </a:r>
            <a:r>
              <a:rPr lang="en-US" altLang="zh-CN" sz="1600" dirty="0"/>
              <a:t>Logisim</a:t>
            </a:r>
            <a:r>
              <a:rPr lang="zh-CN" altLang="en-US" sz="1600" dirty="0"/>
              <a:t>软件，通过快捷工具栏放置与门、或门、驶入引脚、输出引脚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或门缺省输入端口数是</a:t>
            </a:r>
            <a:r>
              <a:rPr lang="en-US" altLang="zh-CN" sz="1600" dirty="0"/>
              <a:t>2</a:t>
            </a:r>
            <a:r>
              <a:rPr lang="zh-CN" altLang="en-US" sz="1600" dirty="0"/>
              <a:t>，需修改属性表，将输入端口数改为</a:t>
            </a:r>
            <a:r>
              <a:rPr lang="en-US" altLang="zh-CN" sz="1600" dirty="0"/>
              <a:t>3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D280AE-2232-4216-927E-4D519495D014}"/>
              </a:ext>
            </a:extLst>
          </p:cNvPr>
          <p:cNvSpPr/>
          <p:nvPr/>
        </p:nvSpPr>
        <p:spPr>
          <a:xfrm>
            <a:off x="3793285" y="656238"/>
            <a:ext cx="4070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 </a:t>
            </a:r>
            <a:r>
              <a:rPr lang="zh-CN" altLang="en-US" sz="2000" b="1" dirty="0"/>
              <a:t>示例实验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：多数表决器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48861F-9F6E-42BB-8ED6-0AFF91563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15" y="3114395"/>
            <a:ext cx="6181880" cy="300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57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029380-B682-4078-985D-0AF476F10D08}"/>
              </a:ext>
            </a:extLst>
          </p:cNvPr>
          <p:cNvSpPr txBox="1"/>
          <p:nvPr/>
        </p:nvSpPr>
        <p:spPr>
          <a:xfrm>
            <a:off x="383458" y="1492537"/>
            <a:ext cx="8465574" cy="194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利用基本逻辑门实现</a:t>
            </a:r>
            <a:r>
              <a:rPr lang="en-US" altLang="zh-CN" dirty="0"/>
              <a:t>3</a:t>
            </a:r>
            <a:r>
              <a:rPr lang="zh-CN" altLang="en-US" dirty="0"/>
              <a:t>输入多数表决器，实验步骤：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3</a:t>
            </a:r>
            <a:r>
              <a:rPr lang="zh-CN" altLang="en-US" sz="1600" dirty="0"/>
              <a:t>、添加线路：将输入引脚、逻辑门的输入端、输出端、输出引脚等通过连接线相连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在编辑状态下，当鼠标移动移动到某个连接点时，出现绿色圆圈，拖动该圆圈到目的位置即可生成线路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所有的输入和输出引脚都需要线路相连，不能悬空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D280AE-2232-4216-927E-4D519495D014}"/>
              </a:ext>
            </a:extLst>
          </p:cNvPr>
          <p:cNvSpPr/>
          <p:nvPr/>
        </p:nvSpPr>
        <p:spPr>
          <a:xfrm>
            <a:off x="3793285" y="656238"/>
            <a:ext cx="4070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 </a:t>
            </a:r>
            <a:r>
              <a:rPr lang="zh-CN" altLang="en-US" sz="2000" b="1" dirty="0"/>
              <a:t>示例实验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：多数表决器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94FB4B-3C49-4689-823A-363076CFA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68" y="3424575"/>
            <a:ext cx="6481615" cy="309498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4FF35E8-1E1A-4A2C-9986-E21D2CB88355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82030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029380-B682-4078-985D-0AF476F10D08}"/>
              </a:ext>
            </a:extLst>
          </p:cNvPr>
          <p:cNvSpPr txBox="1"/>
          <p:nvPr/>
        </p:nvSpPr>
        <p:spPr>
          <a:xfrm>
            <a:off x="383458" y="1492537"/>
            <a:ext cx="8465574" cy="2316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利用基本逻辑门实现</a:t>
            </a:r>
            <a:r>
              <a:rPr lang="en-US" altLang="zh-CN" dirty="0"/>
              <a:t>3</a:t>
            </a:r>
            <a:r>
              <a:rPr lang="zh-CN" altLang="en-US" dirty="0"/>
              <a:t>输入多数表决器，实验步骤：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4</a:t>
            </a:r>
            <a:r>
              <a:rPr lang="zh-CN" altLang="en-US" sz="1600" dirty="0"/>
              <a:t>、添加标识符：添加注释文字，便于电路的理解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选中输入、输出引脚，在属性表中添加引脚标识符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选中逻辑门，在属性表中添加门标识符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点击快捷工具栏中文本工具，在电路空白处添加描述文字。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标识符、注释文字的字体、大小、颜色和位置等均可在属性表中修改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D280AE-2232-4216-927E-4D519495D014}"/>
              </a:ext>
            </a:extLst>
          </p:cNvPr>
          <p:cNvSpPr/>
          <p:nvPr/>
        </p:nvSpPr>
        <p:spPr>
          <a:xfrm>
            <a:off x="3793285" y="656238"/>
            <a:ext cx="4070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 </a:t>
            </a:r>
            <a:r>
              <a:rPr lang="zh-CN" altLang="en-US" sz="2000" b="1" dirty="0"/>
              <a:t>示例实验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：多数表决器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44D16C-36AA-415A-A40B-3C0DE5AA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67" y="3829138"/>
            <a:ext cx="6145154" cy="284927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4FF35E8-1E1A-4A2C-9986-E21D2CB88355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032988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029380-B682-4078-985D-0AF476F10D08}"/>
              </a:ext>
            </a:extLst>
          </p:cNvPr>
          <p:cNvSpPr txBox="1"/>
          <p:nvPr/>
        </p:nvSpPr>
        <p:spPr>
          <a:xfrm>
            <a:off x="383458" y="1492537"/>
            <a:ext cx="8465574" cy="2081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利用基本逻辑门实现</a:t>
            </a:r>
            <a:r>
              <a:rPr lang="en-US" altLang="zh-CN" dirty="0"/>
              <a:t>3</a:t>
            </a:r>
            <a:r>
              <a:rPr lang="zh-CN" altLang="en-US" dirty="0"/>
              <a:t>输入多数表决器，实验步骤：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5</a:t>
            </a:r>
            <a:r>
              <a:rPr lang="zh-CN" altLang="en-US" sz="1600" dirty="0"/>
              <a:t>、仿真测试：进入仿真状态，验证电路功能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在快捷工具栏中，选中点戳</a:t>
            </a:r>
            <a:r>
              <a:rPr lang="en-US" altLang="zh-CN" dirty="0"/>
              <a:t>(poke)</a:t>
            </a:r>
            <a:r>
              <a:rPr lang="zh-CN" altLang="en-US" dirty="0"/>
              <a:t>工具，进入仿真状态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把鼠标移到某个输入引脚，点击鼠标左键，改变该输入引脚的赋值为</a:t>
            </a:r>
            <a:r>
              <a:rPr lang="en-US" altLang="zh-CN" dirty="0"/>
              <a:t>1</a:t>
            </a:r>
            <a:r>
              <a:rPr lang="zh-CN" altLang="en-US" dirty="0"/>
              <a:t>，检测输出引脚的数值，填写输入、输出对应表，验证电路的正确性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D280AE-2232-4216-927E-4D519495D014}"/>
              </a:ext>
            </a:extLst>
          </p:cNvPr>
          <p:cNvSpPr/>
          <p:nvPr/>
        </p:nvSpPr>
        <p:spPr>
          <a:xfrm>
            <a:off x="3793285" y="656238"/>
            <a:ext cx="4070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 </a:t>
            </a:r>
            <a:r>
              <a:rPr lang="zh-CN" altLang="en-US" sz="2000" b="1" dirty="0"/>
              <a:t>示例实验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：多数表决器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19F5FA-3514-4971-8053-69BE6AFF3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52" y="3602169"/>
            <a:ext cx="6212562" cy="293071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4FF35E8-1E1A-4A2C-9986-E21D2CB88355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6A8305-1205-4992-B040-787E6B6AD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945" y="3747859"/>
            <a:ext cx="1285377" cy="24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03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029380-B682-4078-985D-0AF476F10D08}"/>
              </a:ext>
            </a:extLst>
          </p:cNvPr>
          <p:cNvSpPr txBox="1"/>
          <p:nvPr/>
        </p:nvSpPr>
        <p:spPr>
          <a:xfrm>
            <a:off x="383458" y="1492537"/>
            <a:ext cx="8465574" cy="1208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/>
              <a:t>Logisim</a:t>
            </a:r>
            <a:r>
              <a:rPr lang="zh-CN" altLang="en-US" dirty="0"/>
              <a:t>器件延迟：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可以通过单步仿真的方法验证，关闭自动仿真</a:t>
            </a:r>
            <a:r>
              <a:rPr lang="en-US" altLang="zh-CN" sz="1600" dirty="0" err="1"/>
              <a:t>Ctrl+E</a:t>
            </a:r>
            <a:r>
              <a:rPr lang="zh-CN" altLang="en-US" sz="1600" dirty="0"/>
              <a:t>，利用单步仿真</a:t>
            </a:r>
            <a:r>
              <a:rPr lang="en-US" altLang="zh-CN" sz="1600" dirty="0" err="1"/>
              <a:t>Ctrl+I</a:t>
            </a:r>
            <a:r>
              <a:rPr lang="zh-CN" altLang="en-US" sz="1600" dirty="0"/>
              <a:t>，当输入端</a:t>
            </a:r>
            <a:r>
              <a:rPr lang="en-US" altLang="zh-CN" sz="1600" dirty="0"/>
              <a:t>x</a:t>
            </a:r>
            <a:r>
              <a:rPr lang="zh-CN" altLang="en-US" sz="1600" dirty="0"/>
              <a:t>从</a:t>
            </a:r>
            <a:r>
              <a:rPr lang="en-US" altLang="zh-CN" sz="1600" dirty="0"/>
              <a:t>0</a:t>
            </a:r>
            <a:r>
              <a:rPr lang="zh-CN" altLang="en-US" sz="1600" dirty="0"/>
              <a:t>变为</a:t>
            </a:r>
            <a:r>
              <a:rPr lang="en-US" altLang="zh-CN" sz="1600" dirty="0"/>
              <a:t>1</a:t>
            </a:r>
            <a:r>
              <a:rPr lang="zh-CN" altLang="en-US" sz="1600" dirty="0"/>
              <a:t>时，输出端</a:t>
            </a:r>
            <a:r>
              <a:rPr lang="en-US" altLang="zh-CN" sz="1600" dirty="0"/>
              <a:t>Y</a:t>
            </a:r>
            <a:r>
              <a:rPr lang="zh-CN" altLang="en-US" sz="1600" dirty="0"/>
              <a:t>，在单步仿真下，出现输出为</a:t>
            </a:r>
            <a:r>
              <a:rPr lang="en-US" altLang="zh-CN" sz="1600" dirty="0"/>
              <a:t>1</a:t>
            </a:r>
            <a:r>
              <a:rPr lang="zh-CN" altLang="en-US" sz="1600" dirty="0"/>
              <a:t>值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D280AE-2232-4216-927E-4D519495D014}"/>
              </a:ext>
            </a:extLst>
          </p:cNvPr>
          <p:cNvSpPr/>
          <p:nvPr/>
        </p:nvSpPr>
        <p:spPr>
          <a:xfrm>
            <a:off x="3793285" y="656238"/>
            <a:ext cx="4070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</a:t>
            </a:r>
            <a:r>
              <a:rPr lang="zh-CN" altLang="en-US" sz="2000" b="1" dirty="0"/>
              <a:t>常见问题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FF35E8-1E1A-4A2C-9986-E21D2CB88355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352141B-A6D0-4AC7-A8B3-3156AA2BB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39" y="3158667"/>
            <a:ext cx="2488092" cy="13494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07FA8C3-E54E-4C4C-ABCB-19027A1CC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013" y="3158667"/>
            <a:ext cx="2488091" cy="12996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795F9C1-8DD7-4482-8E56-C42A65DF9C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395" y="3158668"/>
            <a:ext cx="2488092" cy="129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65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029380-B682-4078-985D-0AF476F10D08}"/>
              </a:ext>
            </a:extLst>
          </p:cNvPr>
          <p:cNvSpPr txBox="1"/>
          <p:nvPr/>
        </p:nvSpPr>
        <p:spPr>
          <a:xfrm>
            <a:off x="383458" y="1492537"/>
            <a:ext cx="8465574" cy="46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线路不同颜色的含义：</a:t>
            </a: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D280AE-2232-4216-927E-4D519495D014}"/>
              </a:ext>
            </a:extLst>
          </p:cNvPr>
          <p:cNvSpPr/>
          <p:nvPr/>
        </p:nvSpPr>
        <p:spPr>
          <a:xfrm>
            <a:off x="3793285" y="656238"/>
            <a:ext cx="4070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</a:t>
            </a:r>
            <a:r>
              <a:rPr lang="zh-CN" altLang="en-US" sz="2000" b="1" dirty="0"/>
              <a:t>常见问题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FF35E8-1E1A-4A2C-9986-E21D2CB88355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4CB7A3-D17D-4AD5-849D-EDC48A7E1783}"/>
              </a:ext>
            </a:extLst>
          </p:cNvPr>
          <p:cNvSpPr/>
          <p:nvPr/>
        </p:nvSpPr>
        <p:spPr>
          <a:xfrm>
            <a:off x="3454072" y="1676976"/>
            <a:ext cx="5306470" cy="4486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Gray</a:t>
            </a:r>
            <a:r>
              <a:rPr lang="zh-CN" altLang="en-US" sz="1600" dirty="0"/>
              <a:t>：线的位宽度是未知的。发生这种情况，因为电线没有连接到任何组件的输入和输出或连接到探针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Blue</a:t>
            </a:r>
            <a:r>
              <a:rPr lang="zh-CN" altLang="en-US" sz="1600" dirty="0"/>
              <a:t>：高阻抗位的一位的值，但没有一个特定的值到线驱动，称为高阻态或悬浮态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Dark green</a:t>
            </a:r>
            <a:r>
              <a:rPr lang="zh-CN" altLang="en-US" sz="1600" dirty="0"/>
              <a:t>：线路载有一位</a:t>
            </a:r>
            <a:r>
              <a:rPr lang="en-US" altLang="zh-CN" sz="1600" dirty="0"/>
              <a:t>0</a:t>
            </a:r>
            <a:r>
              <a:rPr lang="zh-CN" altLang="en-US" sz="1600" dirty="0"/>
              <a:t>值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Bright green</a:t>
            </a:r>
            <a:r>
              <a:rPr lang="zh-CN" altLang="en-US" sz="1600" dirty="0"/>
              <a:t>：线路载有一位</a:t>
            </a:r>
            <a:r>
              <a:rPr lang="en-US" altLang="zh-CN" sz="1600" dirty="0"/>
              <a:t>1</a:t>
            </a:r>
            <a:r>
              <a:rPr lang="zh-CN" altLang="en-US" sz="1600" dirty="0"/>
              <a:t>值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Black</a:t>
            </a:r>
            <a:r>
              <a:rPr lang="zh-CN" altLang="en-US" sz="1600" dirty="0"/>
              <a:t>：导线有多重值，部分或所有的位可能未指定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Red</a:t>
            </a:r>
            <a:r>
              <a:rPr lang="zh-CN" altLang="en-US" sz="1600" dirty="0"/>
              <a:t>：导线表示错误的值，可能是有的位值不确定，存在线路短路，当有任何位有不确定值时，多位导线都会变红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Orange</a:t>
            </a:r>
            <a:r>
              <a:rPr lang="zh-CN" altLang="en-US" sz="1600" dirty="0"/>
              <a:t>：连接到导线组件数位宽度不一致，一个橙色线是有效的断路，没有进行组件之间的连接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55E53F-F78E-48EB-A307-632BEC7BF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76" y="2142145"/>
            <a:ext cx="2442281" cy="41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87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029380-B682-4078-985D-0AF476F10D08}"/>
              </a:ext>
            </a:extLst>
          </p:cNvPr>
          <p:cNvSpPr txBox="1"/>
          <p:nvPr/>
        </p:nvSpPr>
        <p:spPr>
          <a:xfrm>
            <a:off x="383458" y="1498437"/>
            <a:ext cx="8453776" cy="2686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电路出现大面积蓝线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电路出现蓝线一般是没有连接具体的值，成为高阻态或悬浮态。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如果遇到莫名其妙的呈现大面积蓝线，这主要是其内部仿真算法紊乱的原因，这个时候可以有几个方法尝试修复：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/>
              <a:t>Ctrl+R</a:t>
            </a:r>
            <a:r>
              <a:rPr lang="zh-CN" altLang="en-US" sz="1600" dirty="0"/>
              <a:t>总复位所有电路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重启自动仿真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重启</a:t>
            </a:r>
            <a:r>
              <a:rPr lang="en-US" altLang="zh-CN" sz="1600" dirty="0"/>
              <a:t>Logisim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D280AE-2232-4216-927E-4D519495D014}"/>
              </a:ext>
            </a:extLst>
          </p:cNvPr>
          <p:cNvSpPr/>
          <p:nvPr/>
        </p:nvSpPr>
        <p:spPr>
          <a:xfrm>
            <a:off x="3793285" y="656238"/>
            <a:ext cx="4070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</a:t>
            </a:r>
            <a:r>
              <a:rPr lang="zh-CN" altLang="en-US" sz="2000" b="1" dirty="0"/>
              <a:t>常见问题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FF35E8-1E1A-4A2C-9986-E21D2CB88355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34B7AB-44D8-4E47-9AA7-DD93C2B35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882" y="4069966"/>
            <a:ext cx="2676236" cy="23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72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029380-B682-4078-985D-0AF476F10D08}"/>
              </a:ext>
            </a:extLst>
          </p:cNvPr>
          <p:cNvSpPr txBox="1"/>
          <p:nvPr/>
        </p:nvSpPr>
        <p:spPr>
          <a:xfrm>
            <a:off x="383458" y="1498437"/>
            <a:ext cx="8453776" cy="4573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电路出现红线的原因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第一种是逻辑部件的输入悬空，为蓝线，所以输出为错误状态。将输入连接上具体信号红线即可消失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第二种就是短路故障，通常有两种情况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一种情况是将输入引脚错误连接到逻辑部件输出端口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另一种情况是连接错误造成的，往往在电路动态运行中才会出现红线，因为初始状态下短路位置连接的多个数据来源的值是相同的，所以没有信号冲突；动态运行时可能出现短接的两个部件的数据是不同的，造成了信号冲突，显示红色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解决短路故障的方法：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查找红色路径中是否有不当连接的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删掉电路封装，查找被隐藏在下面的短路线路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D280AE-2232-4216-927E-4D519495D014}"/>
              </a:ext>
            </a:extLst>
          </p:cNvPr>
          <p:cNvSpPr/>
          <p:nvPr/>
        </p:nvSpPr>
        <p:spPr>
          <a:xfrm>
            <a:off x="3793285" y="656238"/>
            <a:ext cx="4070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</a:t>
            </a:r>
            <a:r>
              <a:rPr lang="zh-CN" altLang="en-US" sz="2000" b="1" dirty="0"/>
              <a:t>常见问题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FF35E8-1E1A-4A2C-9986-E21D2CB88355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2945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029380-B682-4078-985D-0AF476F10D08}"/>
              </a:ext>
            </a:extLst>
          </p:cNvPr>
          <p:cNvSpPr txBox="1"/>
          <p:nvPr/>
        </p:nvSpPr>
        <p:spPr>
          <a:xfrm>
            <a:off x="383458" y="1492537"/>
            <a:ext cx="8406581" cy="2316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电路仿真循环次数达到一定阈值，</a:t>
            </a:r>
            <a:r>
              <a:rPr lang="en-US" altLang="zh-CN" dirty="0"/>
              <a:t>Logisim</a:t>
            </a:r>
            <a:r>
              <a:rPr lang="zh-CN" altLang="en-US" dirty="0"/>
              <a:t>提示发生震荡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电路出现震荡大多数是由于不恰当的回路造成的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查看发生震荡的电路，尝试断开一些回路，重启</a:t>
            </a:r>
            <a:r>
              <a:rPr lang="en-US" altLang="zh-CN" sz="1600" dirty="0"/>
              <a:t>Logisim</a:t>
            </a:r>
            <a:r>
              <a:rPr lang="zh-CN" altLang="en-US" sz="1600" dirty="0"/>
              <a:t>看能否消除这个震荡，反复测试，直到找出问题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也可以尝试关闭系统自动仿真，然后利用信号单步仿真的方式逐步检查电路，直到发现回路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D280AE-2232-4216-927E-4D519495D014}"/>
              </a:ext>
            </a:extLst>
          </p:cNvPr>
          <p:cNvSpPr/>
          <p:nvPr/>
        </p:nvSpPr>
        <p:spPr>
          <a:xfrm>
            <a:off x="3793285" y="656238"/>
            <a:ext cx="4070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</a:t>
            </a:r>
            <a:r>
              <a:rPr lang="zh-CN" altLang="en-US" sz="2000" b="1" dirty="0"/>
              <a:t>常见问题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FF35E8-1E1A-4A2C-9986-E21D2CB88355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86707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029380-B682-4078-985D-0AF476F10D08}"/>
              </a:ext>
            </a:extLst>
          </p:cNvPr>
          <p:cNvSpPr txBox="1"/>
          <p:nvPr/>
        </p:nvSpPr>
        <p:spPr>
          <a:xfrm>
            <a:off x="383458" y="1492537"/>
            <a:ext cx="8406581" cy="1947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请同学们注册</a:t>
            </a:r>
            <a:r>
              <a:rPr lang="en-US" altLang="zh-CN" dirty="0">
                <a:hlinkClick r:id="rId4"/>
              </a:rPr>
              <a:t>https://www.educoder.net</a:t>
            </a:r>
            <a:r>
              <a:rPr lang="en-US" altLang="zh-CN" dirty="0"/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通过课程邀请码</a:t>
            </a:r>
            <a:r>
              <a:rPr lang="en-US" altLang="zh-CN" sz="1600" b="1" i="0" dirty="0">
                <a:effectLst/>
                <a:latin typeface="-apple-system"/>
              </a:rPr>
              <a:t>U3GEC</a:t>
            </a:r>
            <a:r>
              <a:rPr lang="zh-CN" altLang="en-US" sz="1600" dirty="0"/>
              <a:t>加入实验课堂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每次实验课的内容会通过线上课堂的“实训作业”功能发布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同学们在进入学习之后，可以看到每次课的任务关卡，以第一次课为例，应该可以看到名为“双控开关”的关卡。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D280AE-2232-4216-927E-4D519495D014}"/>
              </a:ext>
            </a:extLst>
          </p:cNvPr>
          <p:cNvSpPr/>
          <p:nvPr/>
        </p:nvSpPr>
        <p:spPr>
          <a:xfrm>
            <a:off x="3793285" y="656238"/>
            <a:ext cx="4070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线上评测网站使用说明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FF35E8-1E1A-4A2C-9986-E21D2CB88355}"/>
              </a:ext>
            </a:extLst>
          </p:cNvPr>
          <p:cNvSpPr/>
          <p:nvPr/>
        </p:nvSpPr>
        <p:spPr>
          <a:xfrm>
            <a:off x="6842920" y="6163653"/>
            <a:ext cx="1858201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线上评测示例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2A2F3B5-ECC9-6D07-75BD-767BC4246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503" y="3722890"/>
            <a:ext cx="2851297" cy="26734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959D2A2-1EBE-3FAC-6201-09F83C59EA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338" t="-566" r="-1570" b="-566"/>
          <a:stretch/>
        </p:blipFill>
        <p:spPr>
          <a:xfrm>
            <a:off x="3628800" y="4099537"/>
            <a:ext cx="5582706" cy="166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45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1A0114C-6BE4-4DAA-BBD8-AAF299380221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实验课内容安排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2353BC-D5EE-4EE4-A5BD-4B77C3A23B09}"/>
              </a:ext>
            </a:extLst>
          </p:cNvPr>
          <p:cNvSpPr txBox="1"/>
          <p:nvPr/>
        </p:nvSpPr>
        <p:spPr>
          <a:xfrm>
            <a:off x="383458" y="1492537"/>
            <a:ext cx="8470710" cy="4620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实验评分规则：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每次实验满分</a:t>
            </a:r>
            <a:r>
              <a:rPr lang="en-US" altLang="zh-CN" dirty="0"/>
              <a:t>100</a:t>
            </a:r>
            <a:r>
              <a:rPr lang="zh-CN" altLang="en-US" dirty="0"/>
              <a:t>分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实验验收（线上评测）占</a:t>
            </a:r>
            <a:r>
              <a:rPr lang="en-US" altLang="zh-CN" dirty="0"/>
              <a:t>60%</a:t>
            </a:r>
            <a:r>
              <a:rPr lang="zh-CN" altLang="en-US" dirty="0"/>
              <a:t>，实验报告（提交至教学立方）占</a:t>
            </a:r>
            <a:r>
              <a:rPr lang="en-US" altLang="zh-CN" dirty="0"/>
              <a:t>40%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实验验收方式：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线上评测：</a:t>
            </a:r>
            <a:r>
              <a:rPr lang="en-US" altLang="zh-CN" dirty="0">
                <a:hlinkClick r:id="rId3"/>
              </a:rPr>
              <a:t> https://www.educoder.net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课堂名称：数字电路基础实验</a:t>
            </a:r>
            <a:r>
              <a:rPr lang="en-US" altLang="zh-CN" dirty="0"/>
              <a:t>2023</a:t>
            </a:r>
            <a:r>
              <a:rPr lang="zh-CN" altLang="en-US" dirty="0"/>
              <a:t>春季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课程邀请码：</a:t>
            </a:r>
            <a:r>
              <a:rPr lang="en-US" altLang="zh-CN" i="0" dirty="0">
                <a:effectLst/>
                <a:latin typeface="-apple-system"/>
              </a:rPr>
              <a:t>U3GEC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本地评测 ：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实验课上验收，如果有没来得及验收的同学，可以提交</a:t>
            </a:r>
            <a:r>
              <a:rPr lang="en-US" altLang="zh-CN" dirty="0"/>
              <a:t>Logisim</a:t>
            </a:r>
            <a:r>
              <a:rPr lang="zh-CN" altLang="en-US" dirty="0"/>
              <a:t>生成的</a:t>
            </a:r>
            <a:r>
              <a:rPr lang="en-US" altLang="zh-CN" dirty="0"/>
              <a:t>.circ</a:t>
            </a:r>
            <a:r>
              <a:rPr lang="zh-CN" altLang="en-US" dirty="0"/>
              <a:t>文件到邮箱并注明实验名称，邮箱：</a:t>
            </a:r>
            <a:r>
              <a:rPr lang="en-US" altLang="zh-CN" dirty="0"/>
              <a:t>maoyl@nju.edu.cn</a:t>
            </a:r>
          </a:p>
        </p:txBody>
      </p:sp>
    </p:spTree>
    <p:extLst>
      <p:ext uri="{BB962C8B-B14F-4D97-AF65-F5344CB8AC3E}">
        <p14:creationId xmlns:p14="http://schemas.microsoft.com/office/powerpoint/2010/main" val="3798861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029380-B682-4078-985D-0AF476F10D08}"/>
              </a:ext>
            </a:extLst>
          </p:cNvPr>
          <p:cNvSpPr txBox="1"/>
          <p:nvPr/>
        </p:nvSpPr>
        <p:spPr>
          <a:xfrm>
            <a:off x="383458" y="1492537"/>
            <a:ext cx="8406581" cy="1901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进入关卡开始挑战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左侧可以看到任务描述和提示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右侧可以看到实验的作答区，因为数字电路实验的代码检查不同于高级程序设计实验，所以需要同学们先在本地使用</a:t>
            </a:r>
            <a:r>
              <a:rPr lang="en-US" altLang="zh-CN" sz="1600" dirty="0"/>
              <a:t>Logisim</a:t>
            </a:r>
            <a:r>
              <a:rPr lang="zh-CN" altLang="en-US" sz="1600" dirty="0"/>
              <a:t>软件完成实验，然后通过本地的文本编辑器打开对应的</a:t>
            </a:r>
            <a:r>
              <a:rPr lang="en-US" altLang="zh-CN" sz="1600" dirty="0"/>
              <a:t>.circ</a:t>
            </a:r>
            <a:r>
              <a:rPr lang="zh-CN" altLang="en-US" sz="1600" dirty="0"/>
              <a:t>文件，将文件内容全部复制到作答区。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D280AE-2232-4216-927E-4D519495D014}"/>
              </a:ext>
            </a:extLst>
          </p:cNvPr>
          <p:cNvSpPr/>
          <p:nvPr/>
        </p:nvSpPr>
        <p:spPr>
          <a:xfrm>
            <a:off x="3793285" y="656238"/>
            <a:ext cx="4070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线上评测网站使用说明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FF35E8-1E1A-4A2C-9986-E21D2CB88355}"/>
              </a:ext>
            </a:extLst>
          </p:cNvPr>
          <p:cNvSpPr/>
          <p:nvPr/>
        </p:nvSpPr>
        <p:spPr>
          <a:xfrm>
            <a:off x="6842920" y="6163653"/>
            <a:ext cx="1858201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线上评测示例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FF3A6E-2EDD-4434-8149-53B4ECC3D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180" y="3899064"/>
            <a:ext cx="2307124" cy="22615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1C7E38-ED86-45EF-A0B1-B35B4410B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226" y="3780768"/>
            <a:ext cx="4218039" cy="237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029380-B682-4078-985D-0AF476F10D08}"/>
              </a:ext>
            </a:extLst>
          </p:cNvPr>
          <p:cNvSpPr txBox="1"/>
          <p:nvPr/>
        </p:nvSpPr>
        <p:spPr>
          <a:xfrm>
            <a:off x="383458" y="1492537"/>
            <a:ext cx="8406581" cy="2640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关卡界面的右下方是测评区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根据每次的实验内容，我们会在测试区放置不同的测试集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在作答区完成之后，请同学们点击评测按钮，等待评测结果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如果出现“全部通过”的提示，说明作答正确，否则会有错误提示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根据预期输出和实际输出的对比，修改</a:t>
            </a:r>
            <a:r>
              <a:rPr lang="en-US" altLang="zh-CN" sz="1600" dirty="0"/>
              <a:t>Logisim</a:t>
            </a:r>
            <a:r>
              <a:rPr lang="zh-CN" altLang="en-US" sz="1600" dirty="0"/>
              <a:t>的模块设计（尽管我们可以直接在作答区修改代码，但是不建议这么做。建议的操作是回到本地</a:t>
            </a:r>
            <a:r>
              <a:rPr lang="en-US" altLang="zh-CN" sz="1600" dirty="0"/>
              <a:t>Logisim</a:t>
            </a:r>
            <a:r>
              <a:rPr lang="zh-CN" altLang="en-US" sz="1600" dirty="0"/>
              <a:t>软件调试，然后将新的</a:t>
            </a:r>
            <a:r>
              <a:rPr lang="en-US" altLang="zh-CN" sz="1600" dirty="0"/>
              <a:t>.circ</a:t>
            </a:r>
            <a:r>
              <a:rPr lang="zh-CN" altLang="en-US" sz="1600" dirty="0"/>
              <a:t>文件内容复制到作答区）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D280AE-2232-4216-927E-4D519495D014}"/>
              </a:ext>
            </a:extLst>
          </p:cNvPr>
          <p:cNvSpPr/>
          <p:nvPr/>
        </p:nvSpPr>
        <p:spPr>
          <a:xfrm>
            <a:off x="3793285" y="656238"/>
            <a:ext cx="4070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线上评测网站使用说明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FF35E8-1E1A-4A2C-9986-E21D2CB88355}"/>
              </a:ext>
            </a:extLst>
          </p:cNvPr>
          <p:cNvSpPr/>
          <p:nvPr/>
        </p:nvSpPr>
        <p:spPr>
          <a:xfrm>
            <a:off x="6842920" y="6163653"/>
            <a:ext cx="1858201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线上评测示例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C66042-F5D8-4619-8A01-47FA7495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17" y="4274002"/>
            <a:ext cx="4406235" cy="212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82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029380-B682-4078-985D-0AF476F10D08}"/>
              </a:ext>
            </a:extLst>
          </p:cNvPr>
          <p:cNvSpPr txBox="1"/>
          <p:nvPr/>
        </p:nvSpPr>
        <p:spPr>
          <a:xfrm>
            <a:off x="383458" y="1492537"/>
            <a:ext cx="8406581" cy="190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请使用我们提供的</a:t>
            </a:r>
            <a:r>
              <a:rPr lang="en-US" altLang="zh-CN" sz="1600" dirty="0"/>
              <a:t>.circ</a:t>
            </a:r>
            <a:r>
              <a:rPr lang="zh-CN" altLang="en-US" sz="1600" dirty="0"/>
              <a:t>文件完成实验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每次实验只需要在子电路区域作答，顶层电路不需要修改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如果评测网站出现超时的情况，请稍等重试，可能是校外网站连接不稳定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在评测时出现了意外，例如线上实际输出和本地实际输出不符，可以选择线下验收</a:t>
            </a:r>
            <a:endParaRPr lang="en-US" altLang="zh-CN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/>
              <a:t>（后续补充）</a:t>
            </a:r>
            <a:endParaRPr lang="en-US" altLang="zh-CN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D280AE-2232-4216-927E-4D519495D014}"/>
              </a:ext>
            </a:extLst>
          </p:cNvPr>
          <p:cNvSpPr/>
          <p:nvPr/>
        </p:nvSpPr>
        <p:spPr>
          <a:xfrm>
            <a:off x="3793285" y="656238"/>
            <a:ext cx="40705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线上评测网站使用的注意事项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4FF35E8-1E1A-4A2C-9986-E21D2CB88355}"/>
              </a:ext>
            </a:extLst>
          </p:cNvPr>
          <p:cNvSpPr/>
          <p:nvPr/>
        </p:nvSpPr>
        <p:spPr>
          <a:xfrm>
            <a:off x="6842920" y="6163653"/>
            <a:ext cx="2319866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线上评测注意事项</a:t>
            </a:r>
          </a:p>
        </p:txBody>
      </p:sp>
    </p:spTree>
    <p:extLst>
      <p:ext uri="{BB962C8B-B14F-4D97-AF65-F5344CB8AC3E}">
        <p14:creationId xmlns:p14="http://schemas.microsoft.com/office/powerpoint/2010/main" val="2381398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1A0114C-6BE4-4DAA-BBD8-AAF299380221}"/>
              </a:ext>
            </a:extLst>
          </p:cNvPr>
          <p:cNvSpPr/>
          <p:nvPr/>
        </p:nvSpPr>
        <p:spPr>
          <a:xfrm>
            <a:off x="6842920" y="6163653"/>
            <a:ext cx="1858201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如何完成实验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A1A631-6FBD-4F89-9152-178DBCB3A814}"/>
              </a:ext>
            </a:extLst>
          </p:cNvPr>
          <p:cNvSpPr txBox="1"/>
          <p:nvPr/>
        </p:nvSpPr>
        <p:spPr>
          <a:xfrm>
            <a:off x="383458" y="1492537"/>
            <a:ext cx="6778359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建议的实验步骤：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明确设计目标，例如：设计与非门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确定输入输出关系，例如：真值表、逻辑表达式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绘制电路设计图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电路测试与分析（验证功能，分析复杂度）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错误现象总结、思考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调整电路设计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不要害怕从头再来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164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1A0114C-6BE4-4DAA-BBD8-AAF299380221}"/>
              </a:ext>
            </a:extLst>
          </p:cNvPr>
          <p:cNvSpPr/>
          <p:nvPr/>
        </p:nvSpPr>
        <p:spPr>
          <a:xfrm>
            <a:off x="6842920" y="6163653"/>
            <a:ext cx="1858201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如何完成实验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EEEEBA-9998-4367-98A9-1D276DAC3E5B}"/>
              </a:ext>
            </a:extLst>
          </p:cNvPr>
          <p:cNvSpPr txBox="1"/>
          <p:nvPr/>
        </p:nvSpPr>
        <p:spPr>
          <a:xfrm>
            <a:off x="383458" y="1492537"/>
            <a:ext cx="6778359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通过实验课程的学习：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理解数字电路的设计思想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掌握基础数字电路的设计、实现和调试过程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学习</a:t>
            </a:r>
            <a:r>
              <a:rPr lang="en-US" altLang="zh-CN" dirty="0"/>
              <a:t>Logisim</a:t>
            </a:r>
            <a:r>
              <a:rPr lang="zh-CN" altLang="en-US" dirty="0"/>
              <a:t>软件的使用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在课程内容的基础上探索实验的乐趣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增强实践动手能力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1941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1A0114C-6BE4-4DAA-BBD8-AAF299380221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如何写实验报告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EEEEBA-9998-4367-98A9-1D276DAC3E5B}"/>
              </a:ext>
            </a:extLst>
          </p:cNvPr>
          <p:cNvSpPr txBox="1"/>
          <p:nvPr/>
        </p:nvSpPr>
        <p:spPr>
          <a:xfrm>
            <a:off x="383458" y="1492537"/>
            <a:ext cx="6778359" cy="2958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实验报告的目的，是总结实验课上学习的知识，对实验操的作过程进行整理反思，加深学习的印象，需要包括的内容有：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实验目的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实验原理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实验过程（步骤）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测试结果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总结与思考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5547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4FF35E8-1E1A-4A2C-9986-E21D2CB88355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A029380-B682-4078-985D-0AF476F10D08}"/>
              </a:ext>
            </a:extLst>
          </p:cNvPr>
          <p:cNvSpPr txBox="1"/>
          <p:nvPr/>
        </p:nvSpPr>
        <p:spPr>
          <a:xfrm>
            <a:off x="383458" y="1492537"/>
            <a:ext cx="8465574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/>
              <a:t>Logisim</a:t>
            </a:r>
            <a:r>
              <a:rPr lang="zh-CN" altLang="en-US" dirty="0"/>
              <a:t>是</a:t>
            </a:r>
            <a:r>
              <a:rPr lang="en-US" altLang="zh-CN" dirty="0"/>
              <a:t>Carl Burch</a:t>
            </a:r>
            <a:r>
              <a:rPr lang="zh-CN" altLang="en-US" dirty="0"/>
              <a:t>开发的一个设计和仿真数字逻辑电路的图形化教学工具。 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非常便于学习数字逻辑电路设计的基本概念，能够从简单的子电路分层构建较复杂的数字电路。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dirty="0"/>
              <a:t>2001</a:t>
            </a:r>
            <a:r>
              <a:rPr lang="zh-CN" altLang="en-US" dirty="0"/>
              <a:t>年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-2011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月，版本</a:t>
            </a:r>
            <a:r>
              <a:rPr lang="en-US" altLang="zh-CN" dirty="0"/>
              <a:t>V2.7.1</a:t>
            </a:r>
            <a:r>
              <a:rPr lang="zh-CN" altLang="en-US" dirty="0"/>
              <a:t>，基于</a:t>
            </a:r>
            <a:r>
              <a:rPr lang="en-US" altLang="zh-CN" dirty="0"/>
              <a:t>Java</a:t>
            </a:r>
            <a:r>
              <a:rPr lang="zh-CN" altLang="en-US" dirty="0"/>
              <a:t>开发，跨平台运行，按照</a:t>
            </a:r>
            <a:r>
              <a:rPr lang="en-US" altLang="zh-CN" dirty="0"/>
              <a:t>GNU</a:t>
            </a:r>
            <a:r>
              <a:rPr lang="zh-CN" altLang="en-US" dirty="0"/>
              <a:t>开源协议授权使用。</a:t>
            </a:r>
            <a:r>
              <a:rPr lang="en-US" altLang="zh-CN" dirty="0"/>
              <a:t>Windows</a:t>
            </a:r>
            <a:r>
              <a:rPr lang="zh-CN" altLang="en-US" dirty="0"/>
              <a:t>平台使用</a:t>
            </a:r>
            <a:r>
              <a:rPr lang="en-US" altLang="zh-CN" dirty="0"/>
              <a:t>EXE</a:t>
            </a:r>
            <a:r>
              <a:rPr lang="zh-CN" altLang="en-US" dirty="0"/>
              <a:t>文件，</a:t>
            </a:r>
            <a:r>
              <a:rPr lang="en-US" altLang="zh-CN" dirty="0"/>
              <a:t>MAC</a:t>
            </a:r>
            <a:r>
              <a:rPr lang="zh-CN" altLang="en-US" dirty="0"/>
              <a:t>或</a:t>
            </a:r>
            <a:r>
              <a:rPr lang="en-US" altLang="zh-CN" dirty="0"/>
              <a:t>Linux</a:t>
            </a:r>
            <a:r>
              <a:rPr lang="zh-CN" altLang="en-US" dirty="0"/>
              <a:t>平台使用</a:t>
            </a:r>
            <a:r>
              <a:rPr lang="en-US" altLang="zh-CN" dirty="0"/>
              <a:t>JAR</a:t>
            </a:r>
            <a:r>
              <a:rPr lang="zh-CN" altLang="en-US" dirty="0"/>
              <a:t>文件。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在</a:t>
            </a:r>
            <a:r>
              <a:rPr lang="en-US" altLang="zh-CN" dirty="0" err="1"/>
              <a:t>SourceForge</a:t>
            </a:r>
            <a:r>
              <a:rPr lang="zh-CN" altLang="en-US" dirty="0"/>
              <a:t>上有多个</a:t>
            </a:r>
            <a:r>
              <a:rPr lang="en-US" altLang="zh-CN" dirty="0"/>
              <a:t>Logisim</a:t>
            </a:r>
            <a:r>
              <a:rPr lang="zh-CN" altLang="en-US" dirty="0"/>
              <a:t>项目，其中意大利语版本</a:t>
            </a:r>
            <a:r>
              <a:rPr lang="en-US" altLang="zh-CN" dirty="0"/>
              <a:t>2017</a:t>
            </a:r>
            <a:r>
              <a:rPr lang="zh-CN" altLang="en-US" dirty="0"/>
              <a:t>年开始修改，在</a:t>
            </a:r>
            <a:r>
              <a:rPr lang="en-US" altLang="zh-CN" dirty="0"/>
              <a:t>Java 10</a:t>
            </a:r>
            <a:r>
              <a:rPr lang="zh-CN" altLang="en-US" dirty="0"/>
              <a:t>及以上版本上重新编译，修改</a:t>
            </a:r>
            <a:r>
              <a:rPr lang="en-US" altLang="zh-CN" dirty="0"/>
              <a:t>bug</a:t>
            </a:r>
            <a:r>
              <a:rPr lang="zh-CN" altLang="en-US" dirty="0"/>
              <a:t>，添加新组件。最新版本： </a:t>
            </a:r>
            <a:r>
              <a:rPr lang="en-US" altLang="zh-CN" dirty="0"/>
              <a:t>V2.16.1.0 2020-04-18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电路文件类型为</a:t>
            </a:r>
            <a:r>
              <a:rPr lang="en-US" altLang="zh-CN" dirty="0"/>
              <a:t>circ</a:t>
            </a:r>
            <a:r>
              <a:rPr lang="zh-CN" altLang="en-US" dirty="0"/>
              <a:t>，格式为</a:t>
            </a:r>
            <a:r>
              <a:rPr lang="en-US" altLang="zh-CN" dirty="0"/>
              <a:t>xml</a:t>
            </a:r>
            <a:r>
              <a:rPr lang="zh-CN" altLang="en-US" dirty="0"/>
              <a:t>，所有子电路都是以这样的标记出现，</a:t>
            </a:r>
            <a:r>
              <a:rPr lang="en-US" altLang="zh-CN" dirty="0"/>
              <a:t>&lt;circuit name=“***”&gt;&lt;/circuit&gt;</a:t>
            </a:r>
            <a:r>
              <a:rPr lang="zh-CN" altLang="en-US" dirty="0"/>
              <a:t>，包含电路外观。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C16B44-EC31-479D-8DAE-ED845FC09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512" y="176675"/>
            <a:ext cx="3250545" cy="138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81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878B91-DE50-432A-B176-74844F8E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5112"/>
            <a:ext cx="2082472" cy="66225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882AC3A-1904-460C-97D9-2F1A4D1DD09F}"/>
              </a:ext>
            </a:extLst>
          </p:cNvPr>
          <p:cNvSpPr/>
          <p:nvPr/>
        </p:nvSpPr>
        <p:spPr>
          <a:xfrm>
            <a:off x="6842920" y="6163653"/>
            <a:ext cx="2089033" cy="4654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Logisim</a:t>
            </a:r>
            <a:r>
              <a:rPr lang="zh-CN" altLang="en-US" dirty="0"/>
              <a:t>使用介绍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31800C-CAD5-4B7B-B4F7-F46FA8734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67" y="1334951"/>
            <a:ext cx="7637665" cy="506142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24C435D3-75F5-4D44-8C42-8FC44992FF3F}"/>
              </a:ext>
            </a:extLst>
          </p:cNvPr>
          <p:cNvSpPr/>
          <p:nvPr/>
        </p:nvSpPr>
        <p:spPr>
          <a:xfrm>
            <a:off x="3793285" y="787309"/>
            <a:ext cx="17983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Logisim</a:t>
            </a:r>
            <a:r>
              <a:rPr lang="zh-CN" altLang="en-US" sz="2000" b="1" dirty="0"/>
              <a:t>界面</a:t>
            </a:r>
          </a:p>
        </p:txBody>
      </p:sp>
    </p:spTree>
    <p:extLst>
      <p:ext uri="{BB962C8B-B14F-4D97-AF65-F5344CB8AC3E}">
        <p14:creationId xmlns:p14="http://schemas.microsoft.com/office/powerpoint/2010/main" val="3480714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615</TotalTime>
  <Words>3299</Words>
  <Application>Microsoft Office PowerPoint</Application>
  <PresentationFormat>全屏显示(4:3)</PresentationFormat>
  <Paragraphs>317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0" baseType="lpstr">
      <vt:lpstr>-apple-system</vt:lpstr>
      <vt:lpstr>等线</vt:lpstr>
      <vt:lpstr>Arial</vt:lpstr>
      <vt:lpstr>Calibri</vt:lpstr>
      <vt:lpstr>Calibri Light</vt:lpstr>
      <vt:lpstr>Cambria Math</vt:lpstr>
      <vt:lpstr>Wingdings</vt:lpstr>
      <vt:lpstr>Office 主题​​</vt:lpstr>
      <vt:lpstr>实验课及Logisim介绍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Logisim及实验课介绍</dc:title>
  <dc:creator>Mao Yunlong</dc:creator>
  <cp:lastModifiedBy>曹 博文</cp:lastModifiedBy>
  <cp:revision>91</cp:revision>
  <dcterms:created xsi:type="dcterms:W3CDTF">2021-02-25T13:30:19Z</dcterms:created>
  <dcterms:modified xsi:type="dcterms:W3CDTF">2023-04-04T05:16:10Z</dcterms:modified>
</cp:coreProperties>
</file>